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3" r:id="rId3"/>
    <p:sldId id="277" r:id="rId4"/>
    <p:sldId id="278" r:id="rId5"/>
    <p:sldId id="279" r:id="rId6"/>
    <p:sldId id="287" r:id="rId7"/>
    <p:sldId id="288" r:id="rId8"/>
    <p:sldId id="289" r:id="rId9"/>
    <p:sldId id="285" r:id="rId10"/>
    <p:sldId id="292" r:id="rId11"/>
    <p:sldId id="280" r:id="rId12"/>
    <p:sldId id="290" r:id="rId13"/>
    <p:sldId id="282" r:id="rId14"/>
    <p:sldId id="283" r:id="rId15"/>
    <p:sldId id="296" r:id="rId16"/>
    <p:sldId id="297" r:id="rId17"/>
  </p:sldIdLst>
  <p:sldSz cx="13716000" cy="7918450"/>
  <p:notesSz cx="6858000" cy="9144000"/>
  <p:custDataLst>
    <p:tags r:id="rId19"/>
  </p:custDataLst>
  <p:defaultTextStyle>
    <a:defPPr>
      <a:defRPr lang="en-US"/>
    </a:defPPr>
    <a:lvl1pPr marL="0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8089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6177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4266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72355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90443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8532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6621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44709" algn="l" defTabSz="6180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97" userDrawn="1">
          <p15:clr>
            <a:srgbClr val="A4A3A4"/>
          </p15:clr>
        </p15:guide>
        <p15:guide id="2" pos="306" userDrawn="1">
          <p15:clr>
            <a:srgbClr val="A4A3A4"/>
          </p15:clr>
        </p15:guide>
        <p15:guide id="3" pos="4660" userDrawn="1">
          <p15:clr>
            <a:srgbClr val="A4A3A4"/>
          </p15:clr>
        </p15:guide>
        <p15:guide id="4" orient="horz" pos="4916" userDrawn="1">
          <p15:clr>
            <a:srgbClr val="A4A3A4"/>
          </p15:clr>
        </p15:guide>
        <p15:guide id="5" orient="horz" pos="40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13A16-40FB-4CF9-90E5-C32C88346677}" v="35" dt="2018-08-27T14:52:0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90" autoAdjust="0"/>
  </p:normalViewPr>
  <p:slideViewPr>
    <p:cSldViewPr snapToGrid="0" snapToObjects="1">
      <p:cViewPr varScale="1">
        <p:scale>
          <a:sx n="57" d="100"/>
          <a:sy n="57" d="100"/>
        </p:scale>
        <p:origin x="-888" y="-96"/>
      </p:cViewPr>
      <p:guideLst>
        <p:guide orient="horz" pos="997"/>
        <p:guide orient="horz" pos="4916"/>
        <p:guide orient="horz" pos="4036"/>
        <p:guide pos="306"/>
        <p:guide pos="46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7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ov Pakhomov" userId="857a8f7002735771" providerId="LiveId" clId="{CED13A16-40FB-4CF9-90E5-C32C88346677}"/>
    <pc:docChg chg="custSel addSld modSld sldOrd">
      <pc:chgData name="Yakov Pakhomov" userId="857a8f7002735771" providerId="LiveId" clId="{CED13A16-40FB-4CF9-90E5-C32C88346677}" dt="2018-08-27T14:52:08.079" v="34" actId="2062"/>
      <pc:docMkLst>
        <pc:docMk/>
      </pc:docMkLst>
      <pc:sldChg chg="addSp delSp modSp add ord">
        <pc:chgData name="Yakov Pakhomov" userId="857a8f7002735771" providerId="LiveId" clId="{CED13A16-40FB-4CF9-90E5-C32C88346677}" dt="2018-08-27T14:52:08.079" v="34" actId="2062"/>
        <pc:sldMkLst>
          <pc:docMk/>
          <pc:sldMk cId="3889404292" sldId="296"/>
        </pc:sldMkLst>
        <pc:spChg chg="del">
          <ac:chgData name="Yakov Pakhomov" userId="857a8f7002735771" providerId="LiveId" clId="{CED13A16-40FB-4CF9-90E5-C32C88346677}" dt="2018-08-27T14:49:59.691" v="2" actId="478"/>
          <ac:spMkLst>
            <pc:docMk/>
            <pc:sldMk cId="3889404292" sldId="296"/>
            <ac:spMk id="2" creationId="{8E99DDEF-5857-4FF5-9893-7BEF23E7C953}"/>
          </ac:spMkLst>
        </pc:spChg>
        <pc:spChg chg="del">
          <ac:chgData name="Yakov Pakhomov" userId="857a8f7002735771" providerId="LiveId" clId="{CED13A16-40FB-4CF9-90E5-C32C88346677}" dt="2018-08-27T14:49:59.691" v="2" actId="478"/>
          <ac:spMkLst>
            <pc:docMk/>
            <pc:sldMk cId="3889404292" sldId="296"/>
            <ac:spMk id="3" creationId="{200E8B8C-4ADB-43DB-ADDC-9D5141D35264}"/>
          </ac:spMkLst>
        </pc:spChg>
        <pc:spChg chg="add">
          <ac:chgData name="Yakov Pakhomov" userId="857a8f7002735771" providerId="LiveId" clId="{CED13A16-40FB-4CF9-90E5-C32C88346677}" dt="2018-08-27T14:50:00.057" v="3"/>
          <ac:spMkLst>
            <pc:docMk/>
            <pc:sldMk cId="3889404292" sldId="296"/>
            <ac:spMk id="4" creationId="{6F7EC6B1-6D7F-460E-B97B-C4117504A0F3}"/>
          </ac:spMkLst>
        </pc:spChg>
        <pc:graphicFrameChg chg="add mod modGraphic">
          <ac:chgData name="Yakov Pakhomov" userId="857a8f7002735771" providerId="LiveId" clId="{CED13A16-40FB-4CF9-90E5-C32C88346677}" dt="2018-08-27T14:52:08.079" v="34" actId="2062"/>
          <ac:graphicFrameMkLst>
            <pc:docMk/>
            <pc:sldMk cId="3889404292" sldId="296"/>
            <ac:graphicFrameMk id="6" creationId="{26D92151-0330-495F-B407-729CA4DBF226}"/>
          </ac:graphicFrameMkLst>
        </pc:graphicFrameChg>
        <pc:picChg chg="add">
          <ac:chgData name="Yakov Pakhomov" userId="857a8f7002735771" providerId="LiveId" clId="{CED13A16-40FB-4CF9-90E5-C32C88346677}" dt="2018-08-27T14:50:00.057" v="3"/>
          <ac:picMkLst>
            <pc:docMk/>
            <pc:sldMk cId="3889404292" sldId="296"/>
            <ac:picMk id="5" creationId="{C8061C76-97A9-4024-B377-9DEED72C8E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FCE77-6896-41F8-BB93-1E2E77488C9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252B-680E-4A43-8AB8-D4BACD02B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7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здесь за 2017 год слова.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53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05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Возьмите больше спонсоров на сайте: </a:t>
            </a:r>
            <a:r>
              <a:rPr lang="en-US" dirty="0"/>
              <a:t>https://hso.nenaprasno.ru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52B-680E-4A43-8AB8-D4BACD02B2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80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59853"/>
            <a:ext cx="11658600" cy="1697334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87122"/>
            <a:ext cx="9601200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8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4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77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15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7106"/>
            <a:ext cx="3086100" cy="6756344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7106"/>
            <a:ext cx="9029700" cy="6756344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1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23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088338"/>
            <a:ext cx="11658600" cy="1572692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356178"/>
            <a:ext cx="11658600" cy="173216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80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61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4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23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04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85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6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44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07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7639"/>
            <a:ext cx="6057900" cy="52258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47639"/>
            <a:ext cx="6057900" cy="52258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570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2487"/>
            <a:ext cx="6060282" cy="73868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8089" indent="0">
              <a:buNone/>
              <a:defRPr sz="2700" b="1"/>
            </a:lvl2pPr>
            <a:lvl3pPr marL="1236177" indent="0">
              <a:buNone/>
              <a:defRPr sz="2400" b="1"/>
            </a:lvl3pPr>
            <a:lvl4pPr marL="1854266" indent="0">
              <a:buNone/>
              <a:defRPr sz="2200" b="1"/>
            </a:lvl4pPr>
            <a:lvl5pPr marL="2472355" indent="0">
              <a:buNone/>
              <a:defRPr sz="2200" b="1"/>
            </a:lvl5pPr>
            <a:lvl6pPr marL="3090443" indent="0">
              <a:buNone/>
              <a:defRPr sz="2200" b="1"/>
            </a:lvl6pPr>
            <a:lvl7pPr marL="3708532" indent="0">
              <a:buNone/>
              <a:defRPr sz="2200" b="1"/>
            </a:lvl7pPr>
            <a:lvl8pPr marL="4326621" indent="0">
              <a:buNone/>
              <a:defRPr sz="2200" b="1"/>
            </a:lvl8pPr>
            <a:lvl9pPr marL="4944709" indent="0">
              <a:buNone/>
              <a:defRPr sz="2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11175"/>
            <a:ext cx="6060282" cy="45622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72487"/>
            <a:ext cx="6062663" cy="73868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8089" indent="0">
              <a:buNone/>
              <a:defRPr sz="2700" b="1"/>
            </a:lvl2pPr>
            <a:lvl3pPr marL="1236177" indent="0">
              <a:buNone/>
              <a:defRPr sz="2400" b="1"/>
            </a:lvl3pPr>
            <a:lvl4pPr marL="1854266" indent="0">
              <a:buNone/>
              <a:defRPr sz="2200" b="1"/>
            </a:lvl4pPr>
            <a:lvl5pPr marL="2472355" indent="0">
              <a:buNone/>
              <a:defRPr sz="2200" b="1"/>
            </a:lvl5pPr>
            <a:lvl6pPr marL="3090443" indent="0">
              <a:buNone/>
              <a:defRPr sz="2200" b="1"/>
            </a:lvl6pPr>
            <a:lvl7pPr marL="3708532" indent="0">
              <a:buNone/>
              <a:defRPr sz="2200" b="1"/>
            </a:lvl7pPr>
            <a:lvl8pPr marL="4326621" indent="0">
              <a:buNone/>
              <a:defRPr sz="2200" b="1"/>
            </a:lvl8pPr>
            <a:lvl9pPr marL="4944709" indent="0">
              <a:buNone/>
              <a:defRPr sz="2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511175"/>
            <a:ext cx="6062663" cy="45622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4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6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8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5272"/>
            <a:ext cx="4512470" cy="134173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15272"/>
            <a:ext cx="7667625" cy="675817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57010"/>
            <a:ext cx="4512470" cy="5416440"/>
          </a:xfrm>
        </p:spPr>
        <p:txBody>
          <a:bodyPr/>
          <a:lstStyle>
            <a:lvl1pPr marL="0" indent="0">
              <a:buNone/>
              <a:defRPr sz="1900"/>
            </a:lvl1pPr>
            <a:lvl2pPr marL="618089" indent="0">
              <a:buNone/>
              <a:defRPr sz="1600"/>
            </a:lvl2pPr>
            <a:lvl3pPr marL="1236177" indent="0">
              <a:buNone/>
              <a:defRPr sz="1400"/>
            </a:lvl3pPr>
            <a:lvl4pPr marL="1854266" indent="0">
              <a:buNone/>
              <a:defRPr sz="1200"/>
            </a:lvl4pPr>
            <a:lvl5pPr marL="2472355" indent="0">
              <a:buNone/>
              <a:defRPr sz="1200"/>
            </a:lvl5pPr>
            <a:lvl6pPr marL="3090443" indent="0">
              <a:buNone/>
              <a:defRPr sz="1200"/>
            </a:lvl6pPr>
            <a:lvl7pPr marL="3708532" indent="0">
              <a:buNone/>
              <a:defRPr sz="1200"/>
            </a:lvl7pPr>
            <a:lvl8pPr marL="4326621" indent="0">
              <a:buNone/>
              <a:defRPr sz="1200"/>
            </a:lvl8pPr>
            <a:lvl9pPr marL="4944709" indent="0">
              <a:buNone/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3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542915"/>
            <a:ext cx="8229600" cy="65437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07528"/>
            <a:ext cx="8229600" cy="4751070"/>
          </a:xfrm>
        </p:spPr>
        <p:txBody>
          <a:bodyPr/>
          <a:lstStyle>
            <a:lvl1pPr marL="0" indent="0">
              <a:buNone/>
              <a:defRPr sz="4300"/>
            </a:lvl1pPr>
            <a:lvl2pPr marL="618089" indent="0">
              <a:buNone/>
              <a:defRPr sz="3800"/>
            </a:lvl2pPr>
            <a:lvl3pPr marL="1236177" indent="0">
              <a:buNone/>
              <a:defRPr sz="3200"/>
            </a:lvl3pPr>
            <a:lvl4pPr marL="1854266" indent="0">
              <a:buNone/>
              <a:defRPr sz="2700"/>
            </a:lvl4pPr>
            <a:lvl5pPr marL="2472355" indent="0">
              <a:buNone/>
              <a:defRPr sz="2700"/>
            </a:lvl5pPr>
            <a:lvl6pPr marL="3090443" indent="0">
              <a:buNone/>
              <a:defRPr sz="2700"/>
            </a:lvl6pPr>
            <a:lvl7pPr marL="3708532" indent="0">
              <a:buNone/>
              <a:defRPr sz="2700"/>
            </a:lvl7pPr>
            <a:lvl8pPr marL="4326621" indent="0">
              <a:buNone/>
              <a:defRPr sz="2700"/>
            </a:lvl8pPr>
            <a:lvl9pPr marL="494470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197287"/>
            <a:ext cx="8229600" cy="929318"/>
          </a:xfrm>
        </p:spPr>
        <p:txBody>
          <a:bodyPr/>
          <a:lstStyle>
            <a:lvl1pPr marL="0" indent="0">
              <a:buNone/>
              <a:defRPr sz="1900"/>
            </a:lvl1pPr>
            <a:lvl2pPr marL="618089" indent="0">
              <a:buNone/>
              <a:defRPr sz="1600"/>
            </a:lvl2pPr>
            <a:lvl3pPr marL="1236177" indent="0">
              <a:buNone/>
              <a:defRPr sz="1400"/>
            </a:lvl3pPr>
            <a:lvl4pPr marL="1854266" indent="0">
              <a:buNone/>
              <a:defRPr sz="1200"/>
            </a:lvl4pPr>
            <a:lvl5pPr marL="2472355" indent="0">
              <a:buNone/>
              <a:defRPr sz="1200"/>
            </a:lvl5pPr>
            <a:lvl6pPr marL="3090443" indent="0">
              <a:buNone/>
              <a:defRPr sz="1200"/>
            </a:lvl6pPr>
            <a:lvl7pPr marL="3708532" indent="0">
              <a:buNone/>
              <a:defRPr sz="1200"/>
            </a:lvl7pPr>
            <a:lvl8pPr marL="4326621" indent="0">
              <a:buNone/>
              <a:defRPr sz="1200"/>
            </a:lvl8pPr>
            <a:lvl9pPr marL="4944709" indent="0">
              <a:buNone/>
              <a:defRPr sz="12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6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7105"/>
            <a:ext cx="12344400" cy="1319742"/>
          </a:xfrm>
          <a:prstGeom prst="rect">
            <a:avLst/>
          </a:prstGeom>
        </p:spPr>
        <p:txBody>
          <a:bodyPr vert="horz" lIns="123618" tIns="61809" rIns="123618" bIns="61809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7639"/>
            <a:ext cx="12344400" cy="5225811"/>
          </a:xfrm>
          <a:prstGeom prst="rect">
            <a:avLst/>
          </a:prstGeom>
        </p:spPr>
        <p:txBody>
          <a:bodyPr vert="horz" lIns="123618" tIns="61809" rIns="123618" bIns="61809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339231"/>
            <a:ext cx="3200400" cy="421584"/>
          </a:xfrm>
          <a:prstGeom prst="rect">
            <a:avLst/>
          </a:prstGeom>
        </p:spPr>
        <p:txBody>
          <a:bodyPr vert="horz" lIns="123618" tIns="61809" rIns="123618" bIns="618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28AE-CA7F-2C4F-9A54-6525EDA58A5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339231"/>
            <a:ext cx="4343400" cy="421584"/>
          </a:xfrm>
          <a:prstGeom prst="rect">
            <a:avLst/>
          </a:prstGeom>
        </p:spPr>
        <p:txBody>
          <a:bodyPr vert="horz" lIns="123618" tIns="61809" rIns="123618" bIns="618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339231"/>
            <a:ext cx="3200400" cy="421584"/>
          </a:xfrm>
          <a:prstGeom prst="rect">
            <a:avLst/>
          </a:prstGeom>
        </p:spPr>
        <p:txBody>
          <a:bodyPr vert="horz" lIns="123618" tIns="61809" rIns="123618" bIns="618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7877-6841-B34D-AEC6-79B2765C3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0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80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67" indent="-463567" algn="l" defTabSz="61808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4394" indent="-386305" algn="l" defTabSz="618089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5222" indent="-309044" algn="l" defTabSz="6180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3310" indent="-309044" algn="l" defTabSz="61808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1399" indent="-309044" algn="l" defTabSz="618089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9488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7576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35665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53754" indent="-309044" algn="l" defTabSz="61808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8089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177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66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55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443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32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21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09" algn="l" defTabSz="6180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.png"/><Relationship Id="rId5" Type="http://schemas.openxmlformats.org/officeDocument/2006/relationships/image" Target="../media/image32.emf"/><Relationship Id="rId10" Type="http://schemas.openxmlformats.org/officeDocument/2006/relationships/image" Target="../media/image36.jpeg"/><Relationship Id="rId4" Type="http://schemas.openxmlformats.org/officeDocument/2006/relationships/image" Target="../media/image31.emf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hyperlink" Target="https://hso.nenaprasno.ru/residents/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17.em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417" y="4305993"/>
            <a:ext cx="682348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ОТЧЕТ </a:t>
            </a:r>
          </a:p>
          <a:p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О ДЕЯТЕЛЬНОСТИ </a:t>
            </a:r>
          </a:p>
          <a:p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ФОНДА</a:t>
            </a:r>
            <a:r>
              <a:rPr lang="en-US" sz="4800" b="1" spc="95" dirty="0">
                <a:solidFill>
                  <a:srgbClr val="FFFFFF"/>
                </a:solidFill>
                <a:latin typeface="Arial Black"/>
                <a:cs typeface="Arial"/>
              </a:rPr>
              <a:t> 2017</a:t>
            </a:r>
            <a:r>
              <a:rPr lang="ru-RU" sz="4800" b="1" spc="95" dirty="0">
                <a:solidFill>
                  <a:srgbClr val="FFFFFF"/>
                </a:solidFill>
                <a:latin typeface="Arial Black"/>
                <a:cs typeface="Arial"/>
              </a:rPr>
              <a:t> </a:t>
            </a:r>
            <a:endParaRPr lang="en-US" sz="4800" b="1" dirty="0"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40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895283" y="6627138"/>
            <a:ext cx="6406262" cy="74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3881" y="6627138"/>
            <a:ext cx="27664" cy="718531"/>
          </a:xfrm>
          <a:prstGeom prst="rect">
            <a:avLst/>
          </a:prstGeom>
          <a:solidFill>
            <a:srgbClr val="F59D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95283" y="5138800"/>
            <a:ext cx="6378598" cy="74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73881" y="5138800"/>
            <a:ext cx="27664" cy="718531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95283" y="3650806"/>
            <a:ext cx="6406262" cy="74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73881" y="3650806"/>
            <a:ext cx="27664" cy="718531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288" y="944348"/>
            <a:ext cx="8400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Black"/>
              </a:rPr>
              <a:t>Поддержка </a:t>
            </a:r>
            <a:r>
              <a:rPr lang="ru-RU" sz="2800" dirty="0" smtClean="0">
                <a:latin typeface="Arial Black"/>
              </a:rPr>
              <a:t>медицинского </a:t>
            </a:r>
            <a:r>
              <a:rPr lang="ru-RU" sz="2800" dirty="0">
                <a:latin typeface="Arial Black"/>
              </a:rPr>
              <a:t>образования</a:t>
            </a:r>
          </a:p>
          <a:p>
            <a:r>
              <a:rPr lang="ru-RU" sz="2800" dirty="0" smtClean="0">
                <a:latin typeface="Arial Black"/>
              </a:rPr>
              <a:t>Высшая школа онкологии: </a:t>
            </a:r>
            <a:r>
              <a:rPr lang="ru-RU" sz="2800" dirty="0">
                <a:latin typeface="Arial Black"/>
              </a:rPr>
              <a:t>новый набор</a:t>
            </a:r>
            <a:endParaRPr lang="en-US" sz="2800" dirty="0">
              <a:latin typeface="Arial Black"/>
            </a:endParaRPr>
          </a:p>
        </p:txBody>
      </p:sp>
      <p:pic>
        <p:nvPicPr>
          <p:cNvPr id="75" name="Picture 74" descr="VSHO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1758" y="145299"/>
            <a:ext cx="1297258" cy="7412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2288" y="1898455"/>
            <a:ext cx="13207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2017 году Фонд провел третий набор молодых врачей в ВШО. Заявки подали 350 человек. </a:t>
            </a:r>
          </a:p>
          <a:p>
            <a:r>
              <a:rPr lang="ru-RU" sz="1800" dirty="0"/>
              <a:t>По результатам нескольких конкурсов гранты были вручены </a:t>
            </a:r>
            <a:r>
              <a:rPr lang="ru-RU" sz="1800" dirty="0" smtClean="0"/>
              <a:t>1</a:t>
            </a:r>
            <a:r>
              <a:rPr lang="en-US" sz="1800" smtClean="0"/>
              <a:t>0</a:t>
            </a:r>
            <a:r>
              <a:rPr lang="ru-RU" sz="1800" smtClean="0"/>
              <a:t> </a:t>
            </a:r>
            <a:r>
              <a:rPr lang="ru-RU" sz="1800" dirty="0"/>
              <a:t>молодым врачам.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898" y="2814521"/>
            <a:ext cx="2410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56A8DD"/>
                </a:solidFill>
                <a:latin typeface="Arial Black"/>
              </a:rPr>
              <a:t>Они включают:</a:t>
            </a:r>
          </a:p>
        </p:txBody>
      </p:sp>
      <p:sp>
        <p:nvSpPr>
          <p:cNvPr id="61" name="Rectangle 60"/>
          <p:cNvSpPr/>
          <p:nvPr/>
        </p:nvSpPr>
        <p:spPr>
          <a:xfrm rot="5400000">
            <a:off x="771808" y="2330828"/>
            <a:ext cx="45719" cy="935033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4432" y="3414910"/>
            <a:ext cx="1473059" cy="1200587"/>
            <a:chOff x="514432" y="3414910"/>
            <a:chExt cx="1473059" cy="1200587"/>
          </a:xfrm>
        </p:grpSpPr>
        <p:grpSp>
          <p:nvGrpSpPr>
            <p:cNvPr id="62" name="Group 61"/>
            <p:cNvGrpSpPr/>
            <p:nvPr/>
          </p:nvGrpSpPr>
          <p:grpSpPr>
            <a:xfrm rot="16200000">
              <a:off x="1736454" y="3844901"/>
              <a:ext cx="147886" cy="354188"/>
              <a:chOff x="4552985" y="5721013"/>
              <a:chExt cx="277996" cy="665804"/>
            </a:xfrm>
          </p:grpSpPr>
          <p:cxnSp>
            <p:nvCxnSpPr>
              <p:cNvPr id="63" name="Прямая со стрелкой 65"/>
              <p:cNvCxnSpPr/>
              <p:nvPr/>
            </p:nvCxnSpPr>
            <p:spPr>
              <a:xfrm flipV="1">
                <a:off x="4691983" y="5721013"/>
                <a:ext cx="0" cy="395041"/>
              </a:xfrm>
              <a:prstGeom prst="straightConnector1">
                <a:avLst/>
              </a:prstGeom>
              <a:ln w="6350">
                <a:solidFill>
                  <a:srgbClr val="263A54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64" name="Группа 66"/>
              <p:cNvGrpSpPr>
                <a:grpSpLocks noChangeAspect="1"/>
              </p:cNvGrpSpPr>
              <p:nvPr/>
            </p:nvGrpSpPr>
            <p:grpSpPr>
              <a:xfrm flipV="1">
                <a:off x="4552985" y="6105076"/>
                <a:ext cx="277996" cy="281741"/>
                <a:chOff x="841590" y="5098236"/>
                <a:chExt cx="627367" cy="635821"/>
              </a:xfrm>
            </p:grpSpPr>
            <p:sp>
              <p:nvSpPr>
                <p:cNvPr id="65" name="Овал 67"/>
                <p:cNvSpPr>
                  <a:spLocks noChangeAspect="1"/>
                </p:cNvSpPr>
                <p:nvPr/>
              </p:nvSpPr>
              <p:spPr>
                <a:xfrm>
                  <a:off x="887561" y="5140889"/>
                  <a:ext cx="540000" cy="5413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6A8D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ahoma"/>
                    <a:cs typeface="Tahoma"/>
                  </a:endParaRPr>
                </a:p>
              </p:txBody>
            </p:sp>
            <p:sp>
              <p:nvSpPr>
                <p:cNvPr id="66" name="Кольцо 68"/>
                <p:cNvSpPr/>
                <p:nvPr/>
              </p:nvSpPr>
              <p:spPr>
                <a:xfrm>
                  <a:off x="841590" y="5098236"/>
                  <a:ext cx="627367" cy="635821"/>
                </a:xfrm>
                <a:prstGeom prst="donut">
                  <a:avLst>
                    <a:gd name="adj" fmla="val 10366"/>
                  </a:avLst>
                </a:prstGeom>
                <a:solidFill>
                  <a:srgbClr val="ED6A5B"/>
                </a:solidFill>
                <a:ln>
                  <a:solidFill>
                    <a:srgbClr val="ED6A5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  <a:latin typeface="Tahoma"/>
                    <a:cs typeface="Tahoma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 rot="16200000" flipV="1">
              <a:off x="517393" y="3411949"/>
              <a:ext cx="1200587" cy="1206509"/>
              <a:chOff x="157038" y="3457765"/>
              <a:chExt cx="2256863" cy="2267997"/>
            </a:xfrm>
          </p:grpSpPr>
          <p:sp>
            <p:nvSpPr>
              <p:cNvPr id="27" name="Кольцо 21"/>
              <p:cNvSpPr/>
              <p:nvPr/>
            </p:nvSpPr>
            <p:spPr>
              <a:xfrm>
                <a:off x="188399" y="3496453"/>
                <a:ext cx="2201258" cy="2229309"/>
              </a:xfrm>
              <a:prstGeom prst="donut">
                <a:avLst>
                  <a:gd name="adj" fmla="val 979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>
                <a:off x="157038" y="3457765"/>
                <a:ext cx="2256863" cy="2267997"/>
              </a:xfrm>
              <a:prstGeom prst="blockArc">
                <a:avLst>
                  <a:gd name="adj1" fmla="val 10700987"/>
                  <a:gd name="adj2" fmla="val 120338"/>
                  <a:gd name="adj3" fmla="val 11982"/>
                </a:avLst>
              </a:prstGeom>
              <a:solidFill>
                <a:srgbClr val="ED6A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98" y="3734731"/>
              <a:ext cx="574529" cy="574529"/>
            </a:xfrm>
            <a:prstGeom prst="ellipse">
              <a:avLst/>
            </a:prstGeom>
            <a:ln w="57150" cmpd="sng">
              <a:solidFill>
                <a:srgbClr val="ED6A5B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90993" y="4871946"/>
            <a:ext cx="1486444" cy="1223379"/>
            <a:chOff x="5598057" y="3466854"/>
            <a:chExt cx="1486444" cy="1223379"/>
          </a:xfrm>
        </p:grpSpPr>
        <p:grpSp>
          <p:nvGrpSpPr>
            <p:cNvPr id="9" name="Group 8"/>
            <p:cNvGrpSpPr/>
            <p:nvPr/>
          </p:nvGrpSpPr>
          <p:grpSpPr>
            <a:xfrm rot="16200000">
              <a:off x="5729589" y="3335322"/>
              <a:ext cx="1223379" cy="1486444"/>
              <a:chOff x="5711256" y="3335325"/>
              <a:chExt cx="2256863" cy="274215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691251" y="5411674"/>
                <a:ext cx="277996" cy="665804"/>
                <a:chOff x="4552985" y="5721013"/>
                <a:chExt cx="277996" cy="665804"/>
              </a:xfrm>
            </p:grpSpPr>
            <p:cxnSp>
              <p:nvCxnSpPr>
                <p:cNvPr id="48" name="Прямая со стрелкой 65"/>
                <p:cNvCxnSpPr/>
                <p:nvPr/>
              </p:nvCxnSpPr>
              <p:spPr>
                <a:xfrm flipV="1">
                  <a:off x="4691983" y="5721013"/>
                  <a:ext cx="0" cy="395041"/>
                </a:xfrm>
                <a:prstGeom prst="straightConnector1">
                  <a:avLst/>
                </a:prstGeom>
                <a:ln w="6350">
                  <a:solidFill>
                    <a:srgbClr val="263A54"/>
                  </a:solidFill>
                  <a:prstDash val="sysDot"/>
                  <a:headEnd type="none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49" name="Группа 66"/>
                <p:cNvGrpSpPr>
                  <a:grpSpLocks noChangeAspect="1"/>
                </p:cNvGrpSpPr>
                <p:nvPr/>
              </p:nvGrpSpPr>
              <p:grpSpPr>
                <a:xfrm flipV="1">
                  <a:off x="4552985" y="6105076"/>
                  <a:ext cx="277996" cy="281741"/>
                  <a:chOff x="841590" y="5098236"/>
                  <a:chExt cx="627367" cy="635821"/>
                </a:xfrm>
              </p:grpSpPr>
              <p:sp>
                <p:nvSpPr>
                  <p:cNvPr id="50" name="Овал 67"/>
                  <p:cNvSpPr>
                    <a:spLocks noChangeAspect="1"/>
                  </p:cNvSpPr>
                  <p:nvPr/>
                </p:nvSpPr>
                <p:spPr>
                  <a:xfrm>
                    <a:off x="887561" y="5140889"/>
                    <a:ext cx="540000" cy="54138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56A8D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atin typeface="Tahoma"/>
                      <a:cs typeface="Tahoma"/>
                    </a:endParaRPr>
                  </a:p>
                </p:txBody>
              </p:sp>
              <p:sp>
                <p:nvSpPr>
                  <p:cNvPr id="51" name="Кольцо 68"/>
                  <p:cNvSpPr/>
                  <p:nvPr/>
                </p:nvSpPr>
                <p:spPr>
                  <a:xfrm>
                    <a:off x="841590" y="5098236"/>
                    <a:ext cx="627367" cy="635821"/>
                  </a:xfrm>
                  <a:prstGeom prst="donut">
                    <a:avLst>
                      <a:gd name="adj" fmla="val 10366"/>
                    </a:avLst>
                  </a:prstGeom>
                  <a:solidFill>
                    <a:srgbClr val="56A8DD"/>
                  </a:solidFill>
                  <a:ln>
                    <a:solidFill>
                      <a:srgbClr val="56A8D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Tahoma"/>
                      <a:cs typeface="Tahoma"/>
                    </a:endParaRPr>
                  </a:p>
                </p:txBody>
              </p:sp>
            </p:grpSp>
          </p:grpSp>
          <p:sp>
            <p:nvSpPr>
              <p:cNvPr id="30" name="Кольцо 27"/>
              <p:cNvSpPr/>
              <p:nvPr/>
            </p:nvSpPr>
            <p:spPr>
              <a:xfrm flipV="1">
                <a:off x="5735111" y="3342259"/>
                <a:ext cx="2201258" cy="2229309"/>
              </a:xfrm>
              <a:prstGeom prst="donut">
                <a:avLst>
                  <a:gd name="adj" fmla="val 979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Block Arc 41"/>
              <p:cNvSpPr/>
              <p:nvPr/>
            </p:nvSpPr>
            <p:spPr>
              <a:xfrm flipV="1">
                <a:off x="5711256" y="3335325"/>
                <a:ext cx="2256863" cy="2267997"/>
              </a:xfrm>
              <a:prstGeom prst="blockArc">
                <a:avLst>
                  <a:gd name="adj1" fmla="val 10700987"/>
                  <a:gd name="adj2" fmla="val 120338"/>
                  <a:gd name="adj3" fmla="val 11982"/>
                </a:avLst>
              </a:prstGeom>
              <a:solidFill>
                <a:srgbClr val="56A8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9104" y="3896966"/>
                <a:ext cx="1062289" cy="1062289"/>
              </a:xfrm>
              <a:prstGeom prst="ellipse">
                <a:avLst/>
              </a:prstGeom>
              <a:ln w="57150" cmpd="sng">
                <a:solidFill>
                  <a:srgbClr val="FFFFFF"/>
                </a:solidFill>
              </a:ln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732" y="3785081"/>
              <a:ext cx="585436" cy="585438"/>
            </a:xfrm>
            <a:prstGeom prst="ellipse">
              <a:avLst/>
            </a:prstGeom>
            <a:ln w="57150" cmpd="sng">
              <a:solidFill>
                <a:srgbClr val="56A8DD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90993" y="6379615"/>
            <a:ext cx="1475999" cy="1223831"/>
            <a:chOff x="9813522" y="3405926"/>
            <a:chExt cx="1475999" cy="1223831"/>
          </a:xfrm>
        </p:grpSpPr>
        <p:grpSp>
          <p:nvGrpSpPr>
            <p:cNvPr id="67" name="Group 66"/>
            <p:cNvGrpSpPr/>
            <p:nvPr/>
          </p:nvGrpSpPr>
          <p:grpSpPr>
            <a:xfrm rot="16200000">
              <a:off x="11033622" y="3845310"/>
              <a:ext cx="150749" cy="361049"/>
              <a:chOff x="4552985" y="5721013"/>
              <a:chExt cx="277996" cy="665804"/>
            </a:xfrm>
          </p:grpSpPr>
          <p:cxnSp>
            <p:nvCxnSpPr>
              <p:cNvPr id="68" name="Прямая со стрелкой 65"/>
              <p:cNvCxnSpPr/>
              <p:nvPr/>
            </p:nvCxnSpPr>
            <p:spPr>
              <a:xfrm flipV="1">
                <a:off x="4691983" y="5721013"/>
                <a:ext cx="0" cy="395041"/>
              </a:xfrm>
              <a:prstGeom prst="straightConnector1">
                <a:avLst/>
              </a:prstGeom>
              <a:ln w="6350">
                <a:solidFill>
                  <a:srgbClr val="263A54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69" name="Группа 66"/>
              <p:cNvGrpSpPr>
                <a:grpSpLocks noChangeAspect="1"/>
              </p:cNvGrpSpPr>
              <p:nvPr/>
            </p:nvGrpSpPr>
            <p:grpSpPr>
              <a:xfrm flipV="1">
                <a:off x="4552985" y="6105076"/>
                <a:ext cx="277996" cy="281741"/>
                <a:chOff x="841590" y="5098236"/>
                <a:chExt cx="627367" cy="635821"/>
              </a:xfrm>
            </p:grpSpPr>
            <p:sp>
              <p:nvSpPr>
                <p:cNvPr id="70" name="Овал 67"/>
                <p:cNvSpPr>
                  <a:spLocks noChangeAspect="1"/>
                </p:cNvSpPr>
                <p:nvPr/>
              </p:nvSpPr>
              <p:spPr>
                <a:xfrm>
                  <a:off x="887561" y="5140889"/>
                  <a:ext cx="540000" cy="5413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6A8D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ahoma"/>
                    <a:cs typeface="Tahoma"/>
                  </a:endParaRPr>
                </a:p>
              </p:txBody>
            </p:sp>
            <p:sp>
              <p:nvSpPr>
                <p:cNvPr id="71" name="Кольцо 68"/>
                <p:cNvSpPr/>
                <p:nvPr/>
              </p:nvSpPr>
              <p:spPr>
                <a:xfrm>
                  <a:off x="841590" y="5098236"/>
                  <a:ext cx="627367" cy="635821"/>
                </a:xfrm>
                <a:prstGeom prst="donut">
                  <a:avLst>
                    <a:gd name="adj" fmla="val 10366"/>
                  </a:avLst>
                </a:prstGeom>
                <a:solidFill>
                  <a:srgbClr val="F59D0F"/>
                </a:solidFill>
                <a:ln>
                  <a:solidFill>
                    <a:srgbClr val="F59D0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  <a:latin typeface="Tahoma"/>
                    <a:cs typeface="Tahoma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rot="16200000" flipV="1">
              <a:off x="9816545" y="3402903"/>
              <a:ext cx="1223831" cy="1229877"/>
              <a:chOff x="7372171" y="3458932"/>
              <a:chExt cx="2256863" cy="2267997"/>
            </a:xfrm>
          </p:grpSpPr>
          <p:sp>
            <p:nvSpPr>
              <p:cNvPr id="28" name="Кольцо 30"/>
              <p:cNvSpPr/>
              <p:nvPr/>
            </p:nvSpPr>
            <p:spPr>
              <a:xfrm>
                <a:off x="7391384" y="3475424"/>
                <a:ext cx="2201258" cy="2229308"/>
              </a:xfrm>
              <a:prstGeom prst="donut">
                <a:avLst>
                  <a:gd name="adj" fmla="val 979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>
                <a:off x="7372171" y="3458932"/>
                <a:ext cx="2256863" cy="2267997"/>
              </a:xfrm>
              <a:prstGeom prst="blockArc">
                <a:avLst>
                  <a:gd name="adj1" fmla="val 10700987"/>
                  <a:gd name="adj2" fmla="val 120338"/>
                  <a:gd name="adj3" fmla="val 11982"/>
                </a:avLst>
              </a:prstGeom>
              <a:solidFill>
                <a:srgbClr val="F59D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9742" y="3725802"/>
              <a:ext cx="582401" cy="582405"/>
            </a:xfrm>
            <a:prstGeom prst="ellipse">
              <a:avLst/>
            </a:prstGeom>
            <a:ln w="57150" cmpd="sng">
              <a:solidFill>
                <a:srgbClr val="F59D0F"/>
              </a:solidFill>
            </a:ln>
          </p:spPr>
        </p:pic>
      </p:grpSp>
      <p:sp>
        <p:nvSpPr>
          <p:cNvPr id="74" name="TextBox 73"/>
          <p:cNvSpPr txBox="1"/>
          <p:nvPr/>
        </p:nvSpPr>
        <p:spPr>
          <a:xfrm>
            <a:off x="9406556" y="2821204"/>
            <a:ext cx="315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72533"/>
                </a:solidFill>
                <a:latin typeface="Arial Black"/>
              </a:rPr>
              <a:t>Партнеры конкурса: </a:t>
            </a:r>
            <a:endParaRPr lang="en-US" sz="2000" b="1" dirty="0">
              <a:solidFill>
                <a:srgbClr val="172533"/>
              </a:solidFill>
              <a:latin typeface="Arial Black"/>
            </a:endParaRPr>
          </a:p>
        </p:txBody>
      </p:sp>
      <p:pic>
        <p:nvPicPr>
          <p:cNvPr id="76" name="Picture 75" descr="generalippf_lifeinsur_logo.gif.jpe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406556" y="3561175"/>
            <a:ext cx="3152977" cy="650366"/>
          </a:xfrm>
          <a:prstGeom prst="rect">
            <a:avLst/>
          </a:prstGeom>
        </p:spPr>
      </p:pic>
      <p:pic>
        <p:nvPicPr>
          <p:cNvPr id="77" name="Picture 76" descr="eHoQVSKajhQ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51" y="4320457"/>
            <a:ext cx="1502135" cy="15021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49432" y="6675993"/>
            <a:ext cx="685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/>
              <a:t>Возможность обучения по уникальной программе ВШО с лучшими преподавателями из России, Европы и США </a:t>
            </a:r>
            <a:endParaRPr lang="en-US" sz="1800" dirty="0"/>
          </a:p>
        </p:txBody>
      </p:sp>
      <p:pic>
        <p:nvPicPr>
          <p:cNvPr id="80" name="Picture 79" descr="Untitled2.png"/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987491" y="3706932"/>
            <a:ext cx="6314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Оплату обучения в ординатуре в одном из вузов-партнеров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966992" y="5173996"/>
            <a:ext cx="633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/>
              <a:t>Выплату ежемесячной стипендии в размере 20 000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41168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3505" y="1286532"/>
            <a:ext cx="85860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Сайт </a:t>
            </a:r>
            <a:r>
              <a:rPr lang="ru-RU" sz="3600" dirty="0" smtClean="0">
                <a:latin typeface="Arial Black"/>
              </a:rPr>
              <a:t>Высшей школы онкологии</a:t>
            </a:r>
            <a:endParaRPr lang="en-US" sz="3600" dirty="0">
              <a:latin typeface="Arial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349" y="2114636"/>
            <a:ext cx="7033087" cy="4631220"/>
            <a:chOff x="3351301" y="2293727"/>
            <a:chExt cx="7033087" cy="4631220"/>
          </a:xfrm>
        </p:grpSpPr>
        <p:sp>
          <p:nvSpPr>
            <p:cNvPr id="8" name="Round Same Side Corner Rectangle 7"/>
            <p:cNvSpPr/>
            <p:nvPr/>
          </p:nvSpPr>
          <p:spPr>
            <a:xfrm>
              <a:off x="3370990" y="2293727"/>
              <a:ext cx="7013398" cy="542603"/>
            </a:xfrm>
            <a:prstGeom prst="round2SameRect">
              <a:avLst/>
            </a:prstGeom>
            <a:solidFill>
              <a:srgbClr val="263A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3351301" y="3000948"/>
              <a:ext cx="7020000" cy="3923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15581" y="2599019"/>
              <a:ext cx="1089058" cy="249491"/>
              <a:chOff x="8889956" y="0"/>
              <a:chExt cx="942850" cy="215996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 rot="16200000">
                <a:off x="8889956" y="0"/>
                <a:ext cx="215996" cy="215996"/>
              </a:xfrm>
              <a:prstGeom prst="ellipse">
                <a:avLst/>
              </a:prstGeom>
              <a:solidFill>
                <a:srgbClr val="ED6A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9265902" y="0"/>
                <a:ext cx="215996" cy="215996"/>
              </a:xfrm>
              <a:prstGeom prst="ellipse">
                <a:avLst/>
              </a:prstGeom>
              <a:solidFill>
                <a:srgbClr val="F59D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9616810" y="0"/>
                <a:ext cx="215996" cy="215996"/>
              </a:xfrm>
              <a:prstGeom prst="ellipse">
                <a:avLst/>
              </a:prstGeom>
              <a:solidFill>
                <a:srgbClr val="3FB49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742689" y="2565029"/>
              <a:ext cx="4421053" cy="3125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757321" y="2565029"/>
              <a:ext cx="676398" cy="332656"/>
              <a:chOff x="8176972" y="1481165"/>
              <a:chExt cx="1894210" cy="931581"/>
            </a:xfrm>
          </p:grpSpPr>
          <p:grpSp>
            <p:nvGrpSpPr>
              <p:cNvPr id="20" name="Group 19"/>
              <p:cNvGrpSpPr/>
              <p:nvPr/>
            </p:nvGrpSpPr>
            <p:grpSpPr>
              <a:xfrm flipH="1">
                <a:off x="8176972" y="1498346"/>
                <a:ext cx="914400" cy="914400"/>
                <a:chOff x="8176972" y="1498346"/>
                <a:chExt cx="914400" cy="914400"/>
              </a:xfrm>
            </p:grpSpPr>
            <p:sp>
              <p:nvSpPr>
                <p:cNvPr id="17" name="Rounded Rectangle 16"/>
                <p:cNvSpPr>
                  <a:spLocks noChangeAspect="1"/>
                </p:cNvSpPr>
                <p:nvPr/>
              </p:nvSpPr>
              <p:spPr>
                <a:xfrm>
                  <a:off x="8176972" y="1498346"/>
                  <a:ext cx="914400" cy="914400"/>
                </a:xfrm>
                <a:prstGeom prst="roundRect">
                  <a:avLst/>
                </a:prstGeom>
                <a:solidFill>
                  <a:srgbClr val="F2F2F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hevron 18"/>
                <p:cNvSpPr/>
                <p:nvPr/>
              </p:nvSpPr>
              <p:spPr>
                <a:xfrm>
                  <a:off x="8420540" y="1724966"/>
                  <a:ext cx="484632" cy="484632"/>
                </a:xfrm>
                <a:prstGeom prst="chevron">
                  <a:avLst>
                    <a:gd name="adj" fmla="val 78719"/>
                  </a:avLst>
                </a:prstGeom>
                <a:solidFill>
                  <a:srgbClr val="263A5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9156782" y="1481165"/>
                <a:ext cx="914400" cy="914400"/>
                <a:chOff x="8176972" y="1498346"/>
                <a:chExt cx="914400" cy="914400"/>
              </a:xfrm>
            </p:grpSpPr>
            <p:sp>
              <p:nvSpPr>
                <p:cNvPr id="42" name="Rounded Rectangle 41"/>
                <p:cNvSpPr>
                  <a:spLocks noChangeAspect="1"/>
                </p:cNvSpPr>
                <p:nvPr/>
              </p:nvSpPr>
              <p:spPr>
                <a:xfrm>
                  <a:off x="8176972" y="1498346"/>
                  <a:ext cx="914400" cy="914400"/>
                </a:xfrm>
                <a:prstGeom prst="roundRect">
                  <a:avLst/>
                </a:prstGeom>
                <a:solidFill>
                  <a:srgbClr val="F2F2F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hevron 42"/>
                <p:cNvSpPr/>
                <p:nvPr/>
              </p:nvSpPr>
              <p:spPr>
                <a:xfrm>
                  <a:off x="8420540" y="1724966"/>
                  <a:ext cx="484632" cy="484632"/>
                </a:xfrm>
                <a:prstGeom prst="chevron">
                  <a:avLst>
                    <a:gd name="adj" fmla="val 7871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" name="Group 24"/>
            <p:cNvGrpSpPr>
              <a:grpSpLocks/>
            </p:cNvGrpSpPr>
            <p:nvPr/>
          </p:nvGrpSpPr>
          <p:grpSpPr>
            <a:xfrm>
              <a:off x="5823073" y="2645952"/>
              <a:ext cx="249491" cy="162073"/>
              <a:chOff x="9290432" y="417561"/>
              <a:chExt cx="748105" cy="291588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9290432" y="417561"/>
                <a:ext cx="748105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9290432" y="513580"/>
                <a:ext cx="748105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290432" y="604760"/>
                <a:ext cx="748105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290433" y="709149"/>
                <a:ext cx="359997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ircular Arrow 25"/>
            <p:cNvSpPr>
              <a:spLocks noChangeAspect="1"/>
            </p:cNvSpPr>
            <p:nvPr/>
          </p:nvSpPr>
          <p:spPr>
            <a:xfrm rot="19738726">
              <a:off x="9874253" y="2590958"/>
              <a:ext cx="249488" cy="2494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268847"/>
                <a:gd name="adj5" fmla="val 12500"/>
              </a:avLst>
            </a:prstGeom>
            <a:solidFill>
              <a:srgbClr val="263A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93275" y="2507406"/>
              <a:ext cx="210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/>
                <a:t>hso.</a:t>
              </a:r>
              <a:r>
                <a:rPr lang="ru-RU" sz="1800" dirty="0"/>
                <a:t>nenaprasno.ru</a:t>
              </a:r>
              <a:endParaRPr lang="en-US" sz="1800" dirty="0"/>
            </a:p>
          </p:txBody>
        </p:sp>
        <p:pic>
          <p:nvPicPr>
            <p:cNvPr id="5" name="Picture 4" descr="Без названия1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3016" r="3175"/>
            <a:stretch/>
          </p:blipFill>
          <p:spPr>
            <a:xfrm>
              <a:off x="3479168" y="3172399"/>
              <a:ext cx="6757664" cy="3638660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522265" y="1840530"/>
            <a:ext cx="5838718" cy="5360745"/>
            <a:chOff x="8157265" y="2189824"/>
            <a:chExt cx="5015308" cy="4604745"/>
          </a:xfrm>
        </p:grpSpPr>
        <p:sp>
          <p:nvSpPr>
            <p:cNvPr id="65" name="Rectangle 64"/>
            <p:cNvSpPr/>
            <p:nvPr/>
          </p:nvSpPr>
          <p:spPr>
            <a:xfrm>
              <a:off x="8157265" y="2189824"/>
              <a:ext cx="5015308" cy="1782631"/>
            </a:xfrm>
            <a:prstGeom prst="rect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/>
                <a:t>В 2017 году у Высшей школы онкологии появился собственный сайт</a:t>
              </a:r>
              <a:r>
                <a:rPr lang="en-US" sz="1800" dirty="0"/>
                <a:t>. </a:t>
              </a:r>
              <a:r>
                <a:rPr lang="ru-RU" sz="1800" dirty="0"/>
                <a:t>Теперь все заочные этапы отборочного конкурса проходят на одной площадке.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50048" y="2621979"/>
              <a:ext cx="680307" cy="3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157265" y="4092283"/>
              <a:ext cx="5015308" cy="1784995"/>
            </a:xfrm>
            <a:prstGeom prst="rect">
              <a:avLst/>
            </a:prstGeom>
            <a:solidFill>
              <a:srgbClr val="56A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 smtClean="0"/>
                <a:t>У </a:t>
              </a:r>
              <a:r>
                <a:rPr lang="ru-RU" sz="1800" dirty="0"/>
                <a:t>посетителей сайта появилась возможность просмотреть портфолио наших резидентов и убедиться, что они действительно достойны самого качественного образования</a:t>
              </a:r>
              <a:r>
                <a:rPr lang="en-US" sz="1800" dirty="0"/>
                <a:t>.</a:t>
              </a:r>
              <a:endParaRPr lang="ru-RU" sz="1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254561" y="4416069"/>
              <a:ext cx="680307" cy="3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hlinkClick r:id="rId5"/>
            </p:cNvPr>
            <p:cNvSpPr/>
            <p:nvPr/>
          </p:nvSpPr>
          <p:spPr>
            <a:xfrm>
              <a:off x="8157265" y="5984658"/>
              <a:ext cx="5015308" cy="809911"/>
            </a:xfrm>
            <a:prstGeom prst="rect">
              <a:avLst/>
            </a:prstGeom>
            <a:solidFill>
              <a:srgbClr val="F59D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solidFill>
                    <a:srgbClr val="FFFFFF"/>
                  </a:solidFill>
                </a:rPr>
                <a:t>hso.nenaprasno.ru/</a:t>
              </a:r>
              <a:r>
                <a:rPr lang="ru-RU" sz="1800" dirty="0" err="1">
                  <a:solidFill>
                    <a:srgbClr val="FFFFFF"/>
                  </a:solidFill>
                </a:rPr>
                <a:t>residents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2423577" y="6065095"/>
              <a:ext cx="647999" cy="647999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12595424" y="6302618"/>
              <a:ext cx="298382" cy="181470"/>
              <a:chOff x="9045834" y="262524"/>
              <a:chExt cx="1049337" cy="638194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9045834" y="575694"/>
                <a:ext cx="1016771" cy="10405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693965" y="262524"/>
                <a:ext cx="401206" cy="322575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9693965" y="575694"/>
                <a:ext cx="401206" cy="325024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Picture 74" descr="VSHO_logo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1758" y="145299"/>
            <a:ext cx="1297258" cy="741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937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4038" y="1221347"/>
            <a:ext cx="96580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Первые выпускники и новые планы</a:t>
            </a:r>
            <a:endParaRPr lang="en-US" sz="3600" dirty="0">
              <a:latin typeface="Arial Black"/>
            </a:endParaRPr>
          </a:p>
        </p:txBody>
      </p:sp>
      <p:pic>
        <p:nvPicPr>
          <p:cNvPr id="75" name="Picture 74" descr="VSHO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1758" y="145299"/>
            <a:ext cx="1297258" cy="741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038" y="4889990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2017 году были выпущены первые резиденты грантовой программы ВШО. Половина специалистов решили наряду с клинической практикой вплотную заняться медицинской наукой и продолжили обучение в аспирантуре.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2630" y="2152706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Остальные резиденты работают в лучших онкологических центрах Москвы и Санкт-Петербурга.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22621" y="4733332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Сегодня в Фонде идет подготовка новой юридической структуры ординатуры. В планах — создание понятной программы обучения с четкими критериями оценки. И самое важное, ВШО планирует расширяться. Ведутся переговоры с двумя крупными московскими клиниками, которые станут учебными базами наравне с НИИ «Онкологии им. Петрова».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547" y="4929597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80018" y="2869438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MG_086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6922" y="2152705"/>
            <a:ext cx="4089745" cy="2429879"/>
          </a:xfrm>
          <a:prstGeom prst="rect">
            <a:avLst/>
          </a:prstGeom>
        </p:spPr>
      </p:pic>
      <p:pic>
        <p:nvPicPr>
          <p:cNvPr id="20" name="Picture 19" descr="IMG_068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92630" y="4733332"/>
            <a:ext cx="4106028" cy="2429878"/>
          </a:xfrm>
          <a:prstGeom prst="rect">
            <a:avLst/>
          </a:prstGeom>
        </p:spPr>
      </p:pic>
      <p:pic>
        <p:nvPicPr>
          <p:cNvPr id="21" name="Picture 20" descr="IMG_0150-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22621" y="2138379"/>
            <a:ext cx="4089745" cy="2444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696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288" y="944348"/>
            <a:ext cx="32138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Новое лицо</a:t>
            </a:r>
            <a:endParaRPr lang="en-US" sz="3600" dirty="0">
              <a:latin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1396218"/>
            <a:ext cx="1327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2017 году Фонд профилактики рака провел полный ребрендинг. </a:t>
            </a:r>
          </a:p>
          <a:p>
            <a:r>
              <a:rPr lang="ru-RU" sz="1800" dirty="0"/>
              <a:t>Мы обновили наш фирменный стиль и подарили каждому проекту собственные логотипы.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864215" y="2317974"/>
            <a:ext cx="9987571" cy="5220000"/>
            <a:chOff x="1077991" y="2587884"/>
            <a:chExt cx="8687853" cy="4540705"/>
          </a:xfrm>
        </p:grpSpPr>
        <p:pic>
          <p:nvPicPr>
            <p:cNvPr id="7" name="Picture 6" descr="Presentation9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7991" y="2587884"/>
              <a:ext cx="4269487" cy="2206846"/>
            </a:xfrm>
            <a:prstGeom prst="rect">
              <a:avLst/>
            </a:prstGeom>
          </p:spPr>
        </p:pic>
        <p:pic>
          <p:nvPicPr>
            <p:cNvPr id="8" name="Picture 7" descr="Presentation6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7730" y="2587884"/>
              <a:ext cx="4262998" cy="2206846"/>
            </a:xfrm>
            <a:prstGeom prst="rect">
              <a:avLst/>
            </a:prstGeom>
          </p:spPr>
        </p:pic>
        <p:pic>
          <p:nvPicPr>
            <p:cNvPr id="13" name="Picture 12" descr="Presentation8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7991" y="4921744"/>
              <a:ext cx="4269487" cy="2206845"/>
            </a:xfrm>
            <a:prstGeom prst="rect">
              <a:avLst/>
            </a:prstGeom>
          </p:spPr>
        </p:pic>
        <p:pic>
          <p:nvPicPr>
            <p:cNvPr id="15" name="Picture 14" descr="Presentation7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7729" y="4921743"/>
              <a:ext cx="4268115" cy="2206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4743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288" y="944348"/>
            <a:ext cx="5409504" cy="997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Наука и технологии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Arial Black"/>
              </a:rPr>
              <a:t>«Белые ночи»</a:t>
            </a:r>
            <a:endParaRPr lang="en-US" sz="3600" dirty="0">
              <a:latin typeface="Arial Black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922" y="4733332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</a:t>
            </a:r>
            <a:r>
              <a:rPr lang="ru-RU" sz="1800" dirty="0" smtClean="0"/>
              <a:t>июне 2017 </a:t>
            </a:r>
            <a:r>
              <a:rPr lang="ru-RU" sz="1800" dirty="0"/>
              <a:t>года состоялся </a:t>
            </a:r>
            <a:r>
              <a:rPr lang="en-US" sz="1800" dirty="0"/>
              <a:t>III </a:t>
            </a:r>
            <a:r>
              <a:rPr lang="ru-RU" sz="1800" dirty="0"/>
              <a:t>Петербургский международный онкологический форум «Белые ночи», одним из постоянных организаторов которого является Фонд профилактики рака.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2630" y="2152706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800" dirty="0"/>
              <a:t>Петербургский международный онкологический форум </a:t>
            </a:r>
            <a:r>
              <a:rPr lang="mr-IN" sz="1800" dirty="0"/>
              <a:t>–</a:t>
            </a:r>
            <a:r>
              <a:rPr lang="ru-RU" sz="1800" dirty="0"/>
              <a:t> крупное мероприятие в области онкологии. </a:t>
            </a:r>
            <a:endParaRPr lang="ru-RU" sz="1800" dirty="0" smtClean="0"/>
          </a:p>
          <a:p>
            <a:pPr algn="just">
              <a:lnSpc>
                <a:spcPct val="90000"/>
              </a:lnSpc>
            </a:pPr>
            <a:endParaRPr lang="ru-RU" sz="1800" dirty="0" smtClean="0"/>
          </a:p>
          <a:p>
            <a:pPr algn="just">
              <a:lnSpc>
                <a:spcPct val="90000"/>
              </a:lnSpc>
            </a:pPr>
            <a:r>
              <a:rPr lang="ru-RU" sz="1800" dirty="0" smtClean="0"/>
              <a:t>Цель </a:t>
            </a:r>
            <a:r>
              <a:rPr lang="ru-RU" sz="1800" dirty="0"/>
              <a:t>форума </a:t>
            </a:r>
            <a:r>
              <a:rPr lang="mr-IN" sz="1800" dirty="0"/>
              <a:t>–</a:t>
            </a:r>
            <a:r>
              <a:rPr lang="ru-RU" sz="1800" dirty="0"/>
              <a:t> консолидация сил медицинского сообщества в борьбе с онкологическими заболеваниям.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22621" y="4733332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форуме приняли участие специалисты из 40 стран мира. В </a:t>
            </a:r>
            <a:r>
              <a:rPr lang="ru-RU" sz="1800" dirty="0" smtClean="0"/>
              <a:t>рамках форума прошли </a:t>
            </a:r>
            <a:r>
              <a:rPr lang="ru-RU" sz="1800" dirty="0"/>
              <a:t>мастер-классы, лекции, доклады, </a:t>
            </a:r>
            <a:r>
              <a:rPr lang="ru-RU" sz="1800" dirty="0" smtClean="0"/>
              <a:t>семинары </a:t>
            </a:r>
            <a:r>
              <a:rPr lang="ru-RU" sz="1800" dirty="0"/>
              <a:t>дискуссии и другие события. </a:t>
            </a:r>
          </a:p>
        </p:txBody>
      </p:sp>
      <p:pic>
        <p:nvPicPr>
          <p:cNvPr id="4" name="Picture 3" descr="logo-belnochi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34" y="2587881"/>
            <a:ext cx="3519441" cy="1428893"/>
          </a:xfrm>
          <a:prstGeom prst="rect">
            <a:avLst/>
          </a:prstGeom>
        </p:spPr>
      </p:pic>
      <p:pic>
        <p:nvPicPr>
          <p:cNvPr id="6" name="Picture 5" descr="maxresdefault-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04186" y="4733331"/>
            <a:ext cx="4078190" cy="2429879"/>
          </a:xfrm>
          <a:prstGeom prst="rect">
            <a:avLst/>
          </a:prstGeom>
        </p:spPr>
      </p:pic>
      <p:pic>
        <p:nvPicPr>
          <p:cNvPr id="9" name="Picture 8" descr="10c825a562044b4d72318b4004fb8e2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22620" y="2152706"/>
            <a:ext cx="4089745" cy="242987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4547" y="5059845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097196" y="5164995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08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7EC6B1-6D7F-460E-B97B-C4117504A0F3}"/>
              </a:ext>
            </a:extLst>
          </p:cNvPr>
          <p:cNvSpPr/>
          <p:nvPr/>
        </p:nvSpPr>
        <p:spPr>
          <a:xfrm>
            <a:off x="1082840" y="817924"/>
            <a:ext cx="437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600" dirty="0" smtClean="0">
                <a:latin typeface="Arial Black"/>
              </a:rPr>
              <a:t>Приходы</a:t>
            </a:r>
            <a:endParaRPr lang="en-US" sz="3600" dirty="0">
              <a:latin typeface="Arial Black"/>
            </a:endParaRPr>
          </a:p>
        </p:txBody>
      </p:sp>
      <p:pic>
        <p:nvPicPr>
          <p:cNvPr id="5" name="Picture 4" descr="FPR_logo.eps">
            <a:extLst>
              <a:ext uri="{FF2B5EF4-FFF2-40B4-BE49-F238E27FC236}">
                <a16:creationId xmlns="" xmlns:a16="http://schemas.microsoft.com/office/drawing/2014/main" id="{C8061C76-97A9-4024-B377-9DEED72C8E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675" y="151040"/>
            <a:ext cx="2000212" cy="7393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6D92151-0330-495F-B407-729CA4DBF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830693"/>
              </p:ext>
            </p:extLst>
          </p:nvPr>
        </p:nvGraphicFramePr>
        <p:xfrm>
          <a:off x="1082838" y="1845427"/>
          <a:ext cx="10022966" cy="379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123">
                  <a:extLst>
                    <a:ext uri="{9D8B030D-6E8A-4147-A177-3AD203B41FA5}">
                      <a16:colId xmlns="" xmlns:a16="http://schemas.microsoft.com/office/drawing/2014/main" val="3647974880"/>
                    </a:ext>
                  </a:extLst>
                </a:gridCol>
                <a:gridCol w="4929843">
                  <a:extLst>
                    <a:ext uri="{9D8B030D-6E8A-4147-A177-3AD203B41FA5}">
                      <a16:colId xmlns="" xmlns:a16="http://schemas.microsoft.com/office/drawing/2014/main" val="4286087114"/>
                    </a:ext>
                  </a:extLst>
                </a:gridCol>
              </a:tblGrid>
              <a:tr h="119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Источники пожертвования</a:t>
                      </a:r>
                      <a:endParaRPr lang="ru-RU" sz="2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Сумма</a:t>
                      </a:r>
                      <a:r>
                        <a:rPr lang="en-US" sz="2400" u="none" strike="noStrike" dirty="0">
                          <a:effectLst/>
                        </a:rPr>
                        <a:t> (</a:t>
                      </a:r>
                      <a:r>
                        <a:rPr lang="ru-RU" sz="2400" u="none" strike="noStrike" dirty="0" smtClean="0">
                          <a:effectLst/>
                        </a:rPr>
                        <a:t>руб.)</a:t>
                      </a:r>
                      <a:endParaRPr lang="ru-RU" sz="24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02613319"/>
                  </a:ext>
                </a:extLst>
              </a:tr>
              <a:tr h="64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+mn-lt"/>
                        </a:rPr>
                        <a:t>Бизнес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18089" rtl="0" eaLnBrk="1" fontAlgn="b" latinLnBrk="0" hangingPunct="1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12 671 732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14614434"/>
                  </a:ext>
                </a:extLst>
              </a:tr>
              <a:tr h="64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+mn-lt"/>
                        </a:rPr>
                        <a:t>Частные лица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18089" rtl="0" eaLnBrk="1" fontAlgn="b" latinLnBrk="0" hangingPunct="1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3 238 856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10536693"/>
                  </a:ext>
                </a:extLst>
              </a:tr>
              <a:tr h="64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18089" rtl="0" eaLnBrk="1" fontAlgn="b" latinLnBrk="0" hangingPunct="1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2 977 319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3642610"/>
                  </a:ext>
                </a:extLst>
              </a:tr>
              <a:tr h="653678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18089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18 887 907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0783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940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2344400" cy="1319742"/>
          </a:xfrm>
        </p:spPr>
        <p:txBody>
          <a:bodyPr/>
          <a:lstStyle/>
          <a:p>
            <a:pPr algn="l"/>
            <a:r>
              <a:rPr lang="ru-RU" sz="3600" dirty="0" smtClean="0">
                <a:latin typeface="Arial Black" pitchFamily="34" charset="0"/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8061" y="1313412"/>
          <a:ext cx="11101648" cy="615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299"/>
                <a:gridCol w="3624349"/>
              </a:tblGrid>
              <a:tr h="790468">
                <a:tc>
                  <a:txBody>
                    <a:bodyPr/>
                    <a:lstStyle/>
                    <a:p>
                      <a:pPr marL="0" algn="ctr" defTabSz="618089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Статья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180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kern="1200" dirty="0" smtClean="0">
                        <a:solidFill>
                          <a:schemeClr val="lt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  <a:p>
                      <a:pPr marL="0" marR="0" indent="0" algn="ctr" defTabSz="6180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Сумма</a:t>
                      </a:r>
                      <a:r>
                        <a:rPr lang="en-US" sz="2400" b="1" i="0" u="none" strike="noStrike" kern="1200" dirty="0" smtClean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i="0" u="none" strike="noStrike" kern="1200" dirty="0" smtClean="0">
                          <a:solidFill>
                            <a:schemeClr val="lt1"/>
                          </a:solidFill>
                          <a:latin typeface="Arial Cyr"/>
                          <a:ea typeface="+mn-ea"/>
                          <a:cs typeface="+mn-cs"/>
                        </a:rPr>
                        <a:t>руб.)</a:t>
                      </a:r>
                    </a:p>
                    <a:p>
                      <a:pPr marL="0" algn="ctr" defTabSz="618089" rtl="0" eaLnBrk="1" fontAlgn="ctr" latinLnBrk="0" hangingPunct="1"/>
                      <a:endParaRPr lang="ru-RU" sz="2400" b="1" i="0" u="none" strike="noStrike" kern="1200" dirty="0">
                        <a:solidFill>
                          <a:schemeClr val="lt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37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Высшая</a:t>
                      </a:r>
                      <a:r>
                        <a:rPr lang="ru-RU" baseline="0" dirty="0" smtClean="0"/>
                        <a:t> школа онкологии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180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5 660 000</a:t>
                      </a:r>
                    </a:p>
                    <a:p>
                      <a:pPr marL="0" algn="ctr" defTabSz="618089" rtl="0" eaLnBrk="1" fontAlgn="ctr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04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Программа "</a:t>
                      </a:r>
                      <a:r>
                        <a:rPr lang="en-US" dirty="0" smtClean="0"/>
                        <a:t>SCREEN"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418 000</a:t>
                      </a:r>
                    </a:p>
                  </a:txBody>
                  <a:tcPr marL="9525" marR="9525" marT="9525" marB="0" anchor="ctr"/>
                </a:tc>
              </a:tr>
              <a:tr h="68228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просветительской программе "Год профилактики рака"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295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68228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Просветительские</a:t>
                      </a:r>
                      <a:r>
                        <a:rPr lang="ru-RU" baseline="0" dirty="0" smtClean="0"/>
                        <a:t> лекции в городах России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68228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Акции</a:t>
                      </a:r>
                      <a:r>
                        <a:rPr lang="ru-RU" baseline="0" dirty="0" smtClean="0"/>
                        <a:t> по раннему выявлению рака молочной 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18089" rtl="0" eaLnBrk="1" fontAlgn="b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9 464 579</a:t>
                      </a:r>
                    </a:p>
                  </a:txBody>
                  <a:tcPr marL="9525" marR="9525" marT="9525" marB="0" anchor="b"/>
                </a:tc>
              </a:tr>
              <a:tr h="98552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Административные</a:t>
                      </a:r>
                      <a:r>
                        <a:rPr lang="ru-RU" baseline="0" dirty="0" smtClean="0"/>
                        <a:t> расходы (зарплаты, налоги, страховые взносы, аренда офиса)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18089" rtl="0" eaLnBrk="1" fontAlgn="b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3 934 202</a:t>
                      </a:r>
                    </a:p>
                  </a:txBody>
                  <a:tcPr marL="9525" marR="9525" marT="9525" marB="0" anchor="ctr"/>
                </a:tc>
              </a:tr>
              <a:tr h="379049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18089" rtl="0" eaLnBrk="1" fontAlgn="b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19 939 781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39" y="1267513"/>
            <a:ext cx="5905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/>
              </a:rPr>
              <a:t>Обращение исполнительного директора Ильи </a:t>
            </a:r>
            <a:r>
              <a:rPr lang="ru-RU" sz="2800" dirty="0" err="1" smtClean="0">
                <a:latin typeface="Arial Black"/>
              </a:rPr>
              <a:t>Фоминцева</a:t>
            </a:r>
            <a:endParaRPr lang="en-US" sz="2800" dirty="0">
              <a:latin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9500" y="871474"/>
            <a:ext cx="6858000" cy="6740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dirty="0"/>
              <a:t>Дорогие друзья!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Подошел к концу еще один год, и мы бесконечно благодарны, что </a:t>
            </a:r>
            <a:r>
              <a:rPr lang="ru-RU" sz="1800" dirty="0" smtClean="0"/>
              <a:t>эти 365 </a:t>
            </a:r>
            <a:r>
              <a:rPr lang="ru-RU" sz="1800" dirty="0"/>
              <a:t>дней вы были с нами. В </a:t>
            </a:r>
            <a:r>
              <a:rPr lang="ru-RU" sz="1800" dirty="0" smtClean="0"/>
              <a:t>2017 году </a:t>
            </a:r>
            <a:r>
              <a:rPr lang="ru-RU" sz="1800" dirty="0"/>
              <a:t>Фонд профилактики рака успел многое: мы в третий раз набрали талантливых молодых врачей в грантовую программу «Высшая школа онкологии» и вывели ее на качественно новый уровень, ​протестировали на риски рака более 230 тысяч россиян в системе Screen,</a:t>
            </a:r>
            <a:r>
              <a:rPr lang="ru-RU" sz="1800" dirty="0" smtClean="0"/>
              <a:t>​ активно </a:t>
            </a:r>
            <a:r>
              <a:rPr lang="ru-RU" sz="1800" dirty="0"/>
              <a:t>просвещали население </a:t>
            </a:r>
            <a:r>
              <a:rPr lang="mr-IN" sz="1800" dirty="0"/>
              <a:t>–</a:t>
            </a:r>
            <a:r>
              <a:rPr lang="ru-RU" sz="1800" dirty="0"/>
              <a:t> писали статьи, организовывали популярные лекции и даже выиграли президентский грант на запуск собственного медиа о доказательной онкологии!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Еще раз говорим спасибо за оказанное доверие! Только благодаря вашей помощи наши проекты становятся реальностью. К сожалению, в России слабо развита поддержка таких инфраструктурных благотворительных фондов, как наш, поэтому мы искренне нуждаемся в каждом жертвователе и волонтере. Оставайтесь с Фондом профилактики рака и в будущем году, а мы продолжим менять систему охраны здоровья граждан к лучшему.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А пока мы строим амбициозные планы на будущий год, давайте подведем итоги года уходящего.</a:t>
            </a:r>
            <a:endParaRPr lang="en-US" sz="1800" dirty="0"/>
          </a:p>
        </p:txBody>
      </p:sp>
      <p:pic>
        <p:nvPicPr>
          <p:cNvPr id="8" name="Picture 7" descr="FPR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3" name="Picture 2" descr="2189f54f0209a90b58529eb3602e198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09625" y="3131692"/>
            <a:ext cx="4460875" cy="4480090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78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07320" y="1048803"/>
            <a:ext cx="80570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Arial Black"/>
              </a:rPr>
              <a:t>Основные направления деятельности </a:t>
            </a:r>
          </a:p>
          <a:p>
            <a:pPr algn="ctr"/>
            <a:r>
              <a:rPr lang="ru-RU" sz="2800" dirty="0">
                <a:latin typeface="Arial Black"/>
              </a:rPr>
              <a:t>фонда в 2017 </a:t>
            </a:r>
            <a:endParaRPr lang="en-US" sz="2800" dirty="0">
              <a:latin typeface="Arial Blac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51666" y="2235780"/>
            <a:ext cx="8212668" cy="5291921"/>
            <a:chOff x="2312601" y="2072970"/>
            <a:chExt cx="8212668" cy="5291921"/>
          </a:xfrm>
        </p:grpSpPr>
        <p:cxnSp>
          <p:nvCxnSpPr>
            <p:cNvPr id="15" name="Прямая со стрелкой 75"/>
            <p:cNvCxnSpPr/>
            <p:nvPr/>
          </p:nvCxnSpPr>
          <p:spPr>
            <a:xfrm rot="16200000" flipV="1">
              <a:off x="9026272" y="6037752"/>
              <a:ext cx="745132" cy="0"/>
            </a:xfrm>
            <a:prstGeom prst="straightConnector1">
              <a:avLst/>
            </a:prstGeom>
            <a:ln w="6350">
              <a:solidFill>
                <a:srgbClr val="263A54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 стрелкой 45"/>
            <p:cNvCxnSpPr/>
            <p:nvPr/>
          </p:nvCxnSpPr>
          <p:spPr>
            <a:xfrm rot="5400000">
              <a:off x="7037142" y="3383312"/>
              <a:ext cx="745132" cy="0"/>
            </a:xfrm>
            <a:prstGeom prst="straightConnector1">
              <a:avLst/>
            </a:prstGeom>
            <a:ln w="6350">
              <a:solidFill>
                <a:srgbClr val="263A54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 стрелкой 55"/>
            <p:cNvCxnSpPr/>
            <p:nvPr/>
          </p:nvCxnSpPr>
          <p:spPr>
            <a:xfrm rot="5400000">
              <a:off x="3069657" y="3402212"/>
              <a:ext cx="745133" cy="0"/>
            </a:xfrm>
            <a:prstGeom prst="straightConnector1">
              <a:avLst/>
            </a:prstGeom>
            <a:ln w="6350">
              <a:solidFill>
                <a:srgbClr val="263A54"/>
              </a:solidFill>
              <a:prstDash val="sysDot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Кольцо 21"/>
            <p:cNvSpPr/>
            <p:nvPr/>
          </p:nvSpPr>
          <p:spPr>
            <a:xfrm>
              <a:off x="2327680" y="3630524"/>
              <a:ext cx="2201259" cy="2229307"/>
            </a:xfrm>
            <a:prstGeom prst="donut">
              <a:avLst>
                <a:gd name="adj" fmla="val 979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4" name="Кольцо 30"/>
            <p:cNvSpPr/>
            <p:nvPr/>
          </p:nvSpPr>
          <p:spPr>
            <a:xfrm>
              <a:off x="6306630" y="3593214"/>
              <a:ext cx="2201258" cy="2229308"/>
            </a:xfrm>
            <a:prstGeom prst="donut">
              <a:avLst>
                <a:gd name="adj" fmla="val 979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7" name="Кольцо 27"/>
            <p:cNvSpPr/>
            <p:nvPr/>
          </p:nvSpPr>
          <p:spPr>
            <a:xfrm flipV="1">
              <a:off x="4317050" y="3603524"/>
              <a:ext cx="2201258" cy="2229309"/>
            </a:xfrm>
            <a:prstGeom prst="donut">
              <a:avLst>
                <a:gd name="adj" fmla="val 979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30" name="Кольцо 34"/>
            <p:cNvSpPr/>
            <p:nvPr/>
          </p:nvSpPr>
          <p:spPr>
            <a:xfrm flipV="1">
              <a:off x="8296210" y="3588801"/>
              <a:ext cx="2201258" cy="2229309"/>
            </a:xfrm>
            <a:prstGeom prst="donut">
              <a:avLst>
                <a:gd name="adj" fmla="val 979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grpSp>
          <p:nvGrpSpPr>
            <p:cNvPr id="34" name="Группа 46"/>
            <p:cNvGrpSpPr>
              <a:grpSpLocks noChangeAspect="1"/>
            </p:cNvGrpSpPr>
            <p:nvPr/>
          </p:nvGrpSpPr>
          <p:grpSpPr>
            <a:xfrm>
              <a:off x="7270710" y="2739983"/>
              <a:ext cx="277996" cy="281741"/>
              <a:chOff x="841590" y="5098236"/>
              <a:chExt cx="627367" cy="635821"/>
            </a:xfrm>
          </p:grpSpPr>
          <p:sp>
            <p:nvSpPr>
              <p:cNvPr id="35" name="Овал 47"/>
              <p:cNvSpPr>
                <a:spLocks noChangeAspect="1"/>
              </p:cNvSpPr>
              <p:nvPr/>
            </p:nvSpPr>
            <p:spPr>
              <a:xfrm>
                <a:off x="887561" y="5140889"/>
                <a:ext cx="540000" cy="54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FB4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/>
                  <a:cs typeface="Tahoma"/>
                </a:endParaRPr>
              </a:p>
            </p:txBody>
          </p:sp>
          <p:sp>
            <p:nvSpPr>
              <p:cNvPr id="36" name="Кольцо 48"/>
              <p:cNvSpPr/>
              <p:nvPr/>
            </p:nvSpPr>
            <p:spPr>
              <a:xfrm>
                <a:off x="841590" y="5098236"/>
                <a:ext cx="627367" cy="635821"/>
              </a:xfrm>
              <a:prstGeom prst="donut">
                <a:avLst>
                  <a:gd name="adj" fmla="val 10366"/>
                </a:avLst>
              </a:prstGeom>
              <a:solidFill>
                <a:srgbClr val="F59D0F"/>
              </a:solidFill>
              <a:ln>
                <a:solidFill>
                  <a:srgbClr val="F59D0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p:grpSp>
        <p:grpSp>
          <p:nvGrpSpPr>
            <p:cNvPr id="37" name="Группа 56"/>
            <p:cNvGrpSpPr>
              <a:grpSpLocks noChangeAspect="1"/>
            </p:cNvGrpSpPr>
            <p:nvPr/>
          </p:nvGrpSpPr>
          <p:grpSpPr>
            <a:xfrm>
              <a:off x="3303225" y="2758882"/>
              <a:ext cx="277996" cy="281741"/>
              <a:chOff x="841590" y="5098236"/>
              <a:chExt cx="627367" cy="635821"/>
            </a:xfrm>
          </p:grpSpPr>
          <p:sp>
            <p:nvSpPr>
              <p:cNvPr id="38" name="Овал 57"/>
              <p:cNvSpPr>
                <a:spLocks noChangeAspect="1"/>
              </p:cNvSpPr>
              <p:nvPr/>
            </p:nvSpPr>
            <p:spPr>
              <a:xfrm>
                <a:off x="887561" y="5140889"/>
                <a:ext cx="540000" cy="54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63A5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/>
                  <a:cs typeface="Tahoma"/>
                </a:endParaRPr>
              </a:p>
            </p:txBody>
          </p:sp>
          <p:sp>
            <p:nvSpPr>
              <p:cNvPr id="39" name="Кольцо 58"/>
              <p:cNvSpPr/>
              <p:nvPr/>
            </p:nvSpPr>
            <p:spPr>
              <a:xfrm>
                <a:off x="841590" y="5098236"/>
                <a:ext cx="627367" cy="635821"/>
              </a:xfrm>
              <a:prstGeom prst="donut">
                <a:avLst>
                  <a:gd name="adj" fmla="val 10366"/>
                </a:avLst>
              </a:prstGeom>
              <a:solidFill>
                <a:srgbClr val="ED6A5B"/>
              </a:solidFill>
              <a:ln>
                <a:solidFill>
                  <a:srgbClr val="ED6A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286116" y="5684086"/>
              <a:ext cx="277996" cy="1015895"/>
              <a:chOff x="4552985" y="5370922"/>
              <a:chExt cx="277996" cy="1015895"/>
            </a:xfrm>
          </p:grpSpPr>
          <p:cxnSp>
            <p:nvCxnSpPr>
              <p:cNvPr id="41" name="Прямая со стрелкой 65"/>
              <p:cNvCxnSpPr/>
              <p:nvPr/>
            </p:nvCxnSpPr>
            <p:spPr>
              <a:xfrm rot="16200000" flipV="1">
                <a:off x="4319417" y="5743488"/>
                <a:ext cx="745132" cy="0"/>
              </a:xfrm>
              <a:prstGeom prst="straightConnector1">
                <a:avLst/>
              </a:prstGeom>
              <a:ln w="6350">
                <a:solidFill>
                  <a:srgbClr val="263A54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2" name="Группа 66"/>
              <p:cNvGrpSpPr>
                <a:grpSpLocks noChangeAspect="1"/>
              </p:cNvGrpSpPr>
              <p:nvPr/>
            </p:nvGrpSpPr>
            <p:grpSpPr>
              <a:xfrm flipV="1">
                <a:off x="4552985" y="6105076"/>
                <a:ext cx="277996" cy="281741"/>
                <a:chOff x="841590" y="5098236"/>
                <a:chExt cx="627367" cy="635821"/>
              </a:xfrm>
            </p:grpSpPr>
            <p:sp>
              <p:nvSpPr>
                <p:cNvPr id="43" name="Овал 67"/>
                <p:cNvSpPr>
                  <a:spLocks noChangeAspect="1"/>
                </p:cNvSpPr>
                <p:nvPr/>
              </p:nvSpPr>
              <p:spPr>
                <a:xfrm>
                  <a:off x="887561" y="5140889"/>
                  <a:ext cx="540000" cy="5413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3FB498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ahoma"/>
                    <a:cs typeface="Tahoma"/>
                  </a:endParaRPr>
                </a:p>
              </p:txBody>
            </p:sp>
            <p:sp>
              <p:nvSpPr>
                <p:cNvPr id="44" name="Кольцо 68"/>
                <p:cNvSpPr/>
                <p:nvPr/>
              </p:nvSpPr>
              <p:spPr>
                <a:xfrm>
                  <a:off x="841590" y="5098236"/>
                  <a:ext cx="627367" cy="635821"/>
                </a:xfrm>
                <a:prstGeom prst="donut">
                  <a:avLst>
                    <a:gd name="adj" fmla="val 10366"/>
                  </a:avLst>
                </a:prstGeom>
                <a:solidFill>
                  <a:srgbClr val="3FB498"/>
                </a:solidFill>
                <a:ln>
                  <a:solidFill>
                    <a:srgbClr val="3FB498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  <a:latin typeface="Tahoma"/>
                    <a:cs typeface="Tahoma"/>
                  </a:endParaRPr>
                </a:p>
              </p:txBody>
            </p:sp>
          </p:grpSp>
        </p:grpSp>
        <p:grpSp>
          <p:nvGrpSpPr>
            <p:cNvPr id="45" name="Группа 76"/>
            <p:cNvGrpSpPr>
              <a:grpSpLocks noChangeAspect="1"/>
            </p:cNvGrpSpPr>
            <p:nvPr/>
          </p:nvGrpSpPr>
          <p:grpSpPr>
            <a:xfrm flipV="1">
              <a:off x="9259840" y="6399340"/>
              <a:ext cx="277996" cy="281741"/>
              <a:chOff x="841590" y="5098236"/>
              <a:chExt cx="627367" cy="635821"/>
            </a:xfrm>
          </p:grpSpPr>
          <p:sp>
            <p:nvSpPr>
              <p:cNvPr id="46" name="Овал 77"/>
              <p:cNvSpPr>
                <a:spLocks noChangeAspect="1"/>
              </p:cNvSpPr>
              <p:nvPr/>
            </p:nvSpPr>
            <p:spPr>
              <a:xfrm>
                <a:off x="887561" y="5140889"/>
                <a:ext cx="540000" cy="541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9D0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/>
                  <a:cs typeface="Tahoma"/>
                </a:endParaRPr>
              </a:p>
            </p:txBody>
          </p:sp>
          <p:sp>
            <p:nvSpPr>
              <p:cNvPr id="47" name="Кольцо 78"/>
              <p:cNvSpPr/>
              <p:nvPr/>
            </p:nvSpPr>
            <p:spPr>
              <a:xfrm>
                <a:off x="841590" y="5098236"/>
                <a:ext cx="627367" cy="635821"/>
              </a:xfrm>
              <a:prstGeom prst="donut">
                <a:avLst>
                  <a:gd name="adj" fmla="val 10366"/>
                </a:avLst>
              </a:prstGeom>
              <a:solidFill>
                <a:srgbClr val="172533"/>
              </a:solidFill>
              <a:ln>
                <a:solidFill>
                  <a:srgbClr val="1725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p:grpSp>
        <p:sp>
          <p:nvSpPr>
            <p:cNvPr id="48" name="Block Arc 47"/>
            <p:cNvSpPr/>
            <p:nvPr/>
          </p:nvSpPr>
          <p:spPr>
            <a:xfrm>
              <a:off x="2312601" y="3591838"/>
              <a:ext cx="2256863" cy="2267997"/>
            </a:xfrm>
            <a:prstGeom prst="blockArc">
              <a:avLst>
                <a:gd name="adj1" fmla="val 10700987"/>
                <a:gd name="adj2" fmla="val 120338"/>
                <a:gd name="adj3" fmla="val 11982"/>
              </a:avLst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>
              <a:off x="6287417" y="3544162"/>
              <a:ext cx="2256863" cy="2267997"/>
            </a:xfrm>
            <a:prstGeom prst="blockArc">
              <a:avLst>
                <a:gd name="adj1" fmla="val 10700987"/>
                <a:gd name="adj2" fmla="val 120338"/>
                <a:gd name="adj3" fmla="val 11982"/>
              </a:avLst>
            </a:prstGeom>
            <a:solidFill>
              <a:srgbClr val="F59D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8268406" y="3588801"/>
              <a:ext cx="2256863" cy="2267997"/>
            </a:xfrm>
            <a:prstGeom prst="blockArc">
              <a:avLst>
                <a:gd name="adj1" fmla="val 10700987"/>
                <a:gd name="adj2" fmla="val 120338"/>
                <a:gd name="adj3" fmla="val 11982"/>
              </a:avLst>
            </a:prstGeom>
            <a:solidFill>
              <a:srgbClr val="1725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481007" y="2072970"/>
              <a:ext cx="19187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ED6A5B"/>
                  </a:solidFill>
                </a:rPr>
                <a:t>Ранее </a:t>
              </a:r>
            </a:p>
            <a:p>
              <a:pPr lvl="0" algn="ctr"/>
              <a:r>
                <a:rPr lang="ru-RU" sz="1800" dirty="0">
                  <a:solidFill>
                    <a:srgbClr val="ED6A5B"/>
                  </a:solidFill>
                </a:rPr>
                <a:t>выявление рака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595247" y="2086322"/>
              <a:ext cx="36153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F59D0F"/>
                  </a:solidFill>
                </a:rPr>
                <a:t>Поддержка профессионального </a:t>
              </a:r>
            </a:p>
            <a:p>
              <a:pPr lvl="0" algn="ctr"/>
              <a:r>
                <a:rPr lang="ru-RU" sz="1800" dirty="0">
                  <a:solidFill>
                    <a:srgbClr val="F59D0F"/>
                  </a:solidFill>
                </a:rPr>
                <a:t>образования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427385" y="6718560"/>
              <a:ext cx="39877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3FB498"/>
                  </a:solidFill>
                </a:rPr>
                <a:t>Информационно-просветительская </a:t>
              </a:r>
            </a:p>
            <a:p>
              <a:pPr lvl="0" algn="ctr"/>
              <a:r>
                <a:rPr lang="ru-RU" sz="1800" dirty="0">
                  <a:solidFill>
                    <a:srgbClr val="3FB498"/>
                  </a:solidFill>
                </a:rPr>
                <a:t>работа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706318" y="6699981"/>
              <a:ext cx="13850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172533"/>
                  </a:solidFill>
                </a:rPr>
                <a:t>Наука и </a:t>
              </a:r>
            </a:p>
            <a:p>
              <a:pPr lvl="0" algn="ctr"/>
              <a:r>
                <a:rPr lang="ru-RU" sz="1800" dirty="0">
                  <a:solidFill>
                    <a:srgbClr val="172533"/>
                  </a:solidFill>
                </a:rPr>
                <a:t>технологии</a:t>
              </a:r>
            </a:p>
          </p:txBody>
        </p:sp>
        <p:sp>
          <p:nvSpPr>
            <p:cNvPr id="49" name="Block Arc 48"/>
            <p:cNvSpPr/>
            <p:nvPr/>
          </p:nvSpPr>
          <p:spPr>
            <a:xfrm flipV="1">
              <a:off x="4306121" y="3599646"/>
              <a:ext cx="2256863" cy="2267997"/>
            </a:xfrm>
            <a:prstGeom prst="blockArc">
              <a:avLst>
                <a:gd name="adj1" fmla="val 10700987"/>
                <a:gd name="adj2" fmla="val 120338"/>
                <a:gd name="adj3" fmla="val 11982"/>
              </a:avLst>
            </a:prstGeom>
            <a:solidFill>
              <a:srgbClr val="3FB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B498"/>
                </a:solidFill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959" y="4349944"/>
            <a:ext cx="1080091" cy="108009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927" y="4317382"/>
            <a:ext cx="1074504" cy="10639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727" y="4333663"/>
            <a:ext cx="1080091" cy="108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985" y="4301317"/>
            <a:ext cx="1065835" cy="1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17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4" name="Picture 13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4980" y="4678154"/>
            <a:ext cx="1687070" cy="2886764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0770" y="1145560"/>
            <a:ext cx="12020357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/>
              </a:rPr>
              <a:t>Раннее выявление </a:t>
            </a:r>
            <a:r>
              <a:rPr lang="ru-RU" dirty="0" smtClean="0">
                <a:latin typeface="Arial Black"/>
              </a:rPr>
              <a:t>рака. Акции </a:t>
            </a:r>
            <a:r>
              <a:rPr lang="ru-RU" dirty="0">
                <a:latin typeface="Arial Black"/>
              </a:rPr>
              <a:t>по выявлению рака молочной </a:t>
            </a:r>
            <a:r>
              <a:rPr lang="ru-RU" dirty="0" smtClean="0">
                <a:latin typeface="Arial Black"/>
              </a:rPr>
              <a:t>железы</a:t>
            </a:r>
          </a:p>
          <a:p>
            <a:r>
              <a:rPr lang="ru-RU" sz="1800" dirty="0" smtClean="0"/>
              <a:t>Совместно с компанией </a:t>
            </a:r>
            <a:r>
              <a:rPr lang="en-US" sz="1800" dirty="0" smtClean="0"/>
              <a:t>Avon </a:t>
            </a:r>
            <a:r>
              <a:rPr lang="ru-RU" sz="1800" dirty="0" smtClean="0"/>
              <a:t>Фонд провел 4 </a:t>
            </a:r>
            <a:r>
              <a:rPr lang="ru-RU" sz="1800" dirty="0"/>
              <a:t>акции по раннему выявлению рака молочной железы. </a:t>
            </a:r>
          </a:p>
          <a:p>
            <a:r>
              <a:rPr lang="ru-RU" sz="1800" dirty="0"/>
              <a:t>В акциях приняли участие более 6 000 женщин из Новосибирска, Тамбова, Саранска и Хабаровска. </a:t>
            </a:r>
          </a:p>
          <a:p>
            <a:r>
              <a:rPr lang="ru-RU" sz="1800" dirty="0"/>
              <a:t>У 70 из них были обнаружены подозрения на рак молочной железы. </a:t>
            </a:r>
          </a:p>
          <a:p>
            <a:r>
              <a:rPr lang="ru-RU" sz="1800" dirty="0"/>
              <a:t>Все пациентки были направлены на дальнейшую диагностику и лечение.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/>
              <a:t>Это значит, что с высокой долей вероятности мы спасли десятки жизней. </a:t>
            </a:r>
          </a:p>
          <a:p>
            <a:pPr>
              <a:lnSpc>
                <a:spcPct val="80000"/>
              </a:lnSpc>
            </a:pPr>
            <a:endParaRPr lang="en-US" sz="3600" dirty="0">
              <a:latin typeface="Arial Black"/>
            </a:endParaRPr>
          </a:p>
        </p:txBody>
      </p:sp>
      <p:pic>
        <p:nvPicPr>
          <p:cNvPr id="4" name="Picture 3" descr="ru121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65173" y="4313000"/>
            <a:ext cx="2333257" cy="2333530"/>
          </a:xfrm>
          <a:prstGeom prst="ellipse">
            <a:avLst/>
          </a:prstGeom>
        </p:spPr>
      </p:pic>
      <p:pic>
        <p:nvPicPr>
          <p:cNvPr id="5" name="Picture 4" descr="481ad67b6e30c66_640x360_notrise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18965" y="4322364"/>
            <a:ext cx="2320464" cy="2324166"/>
          </a:xfrm>
          <a:prstGeom prst="ellipse">
            <a:avLst/>
          </a:prstGeom>
        </p:spPr>
      </p:pic>
      <p:pic>
        <p:nvPicPr>
          <p:cNvPr id="6" name="Picture 5" descr="saransk-russia-catedra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96121" y="4313000"/>
            <a:ext cx="2333232" cy="2324100"/>
          </a:xfrm>
          <a:prstGeom prst="ellipse">
            <a:avLst/>
          </a:prstGeom>
        </p:spPr>
      </p:pic>
      <p:pic>
        <p:nvPicPr>
          <p:cNvPr id="7" name="Picture 6" descr="3310648887dfdbf83c424316e5a6713c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110836" y="4328254"/>
            <a:ext cx="2314359" cy="2318276"/>
          </a:xfrm>
          <a:prstGeom prst="ellipse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1265173" y="4297108"/>
            <a:ext cx="2339992" cy="2339992"/>
          </a:xfrm>
          <a:prstGeom prst="ellipse">
            <a:avLst/>
          </a:prstGeom>
          <a:solidFill>
            <a:srgbClr val="263A5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1818</a:t>
            </a:r>
            <a:r>
              <a:rPr lang="en-US" dirty="0" smtClean="0"/>
              <a:t> </a:t>
            </a:r>
            <a:r>
              <a:rPr lang="ru-RU" dirty="0" smtClean="0"/>
              <a:t>принятых</a:t>
            </a:r>
            <a:endParaRPr lang="en-US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4199437" y="4311973"/>
            <a:ext cx="2339992" cy="2339992"/>
          </a:xfrm>
          <a:prstGeom prst="ellipse">
            <a:avLst/>
          </a:prstGeom>
          <a:solidFill>
            <a:srgbClr val="56A8D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dirty="0" smtClean="0"/>
              <a:t>1114</a:t>
            </a:r>
            <a:endParaRPr lang="ru-RU" dirty="0" smtClean="0"/>
          </a:p>
          <a:p>
            <a:pPr algn="ctr"/>
            <a:r>
              <a:rPr lang="ru-RU" dirty="0" smtClean="0"/>
              <a:t>принятых</a:t>
            </a:r>
            <a:endParaRPr lang="en-US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189361" y="4314506"/>
            <a:ext cx="2339992" cy="2339992"/>
          </a:xfrm>
          <a:prstGeom prst="ellipse">
            <a:avLst/>
          </a:prstGeom>
          <a:solidFill>
            <a:srgbClr val="3FB49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dirty="0" smtClean="0"/>
              <a:t>2016 </a:t>
            </a:r>
            <a:r>
              <a:rPr lang="ru-RU" dirty="0" smtClean="0"/>
              <a:t>принятых</a:t>
            </a:r>
            <a:endParaRPr lang="en-US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0110836" y="4323936"/>
            <a:ext cx="2339992" cy="2339992"/>
          </a:xfrm>
          <a:prstGeom prst="ellipse">
            <a:avLst/>
          </a:prstGeom>
          <a:solidFill>
            <a:srgbClr val="F59D0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1076 принятых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93" y="4440123"/>
            <a:ext cx="994820" cy="9948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541" y="4440123"/>
            <a:ext cx="994820" cy="9948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69" y="4440123"/>
            <a:ext cx="994820" cy="9948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195" y="4451080"/>
            <a:ext cx="994820" cy="994820"/>
          </a:xfrm>
          <a:prstGeom prst="rect">
            <a:avLst/>
          </a:prstGeom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2009614" y="6223101"/>
            <a:ext cx="827998" cy="827998"/>
          </a:xfrm>
          <a:prstGeom prst="ellipse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</a:t>
            </a:r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006169" y="6151490"/>
            <a:ext cx="827998" cy="827998"/>
          </a:xfrm>
          <a:prstGeom prst="ellipse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7981195" y="6151490"/>
            <a:ext cx="827998" cy="827998"/>
          </a:xfrm>
          <a:prstGeom prst="ellipse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en-US" dirty="0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10938823" y="6149472"/>
            <a:ext cx="827998" cy="827998"/>
          </a:xfrm>
          <a:prstGeom prst="ellipse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8833" y="7051099"/>
            <a:ext cx="15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ED6A5B"/>
                </a:solidFill>
              </a:rPr>
              <a:t>подозрений</a:t>
            </a:r>
            <a:endParaRPr lang="en-US" sz="2000" dirty="0">
              <a:solidFill>
                <a:srgbClr val="ED6A5B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19917" y="7008348"/>
            <a:ext cx="15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ED6A5B"/>
                </a:solidFill>
              </a:rPr>
              <a:t>подозрений</a:t>
            </a:r>
            <a:endParaRPr lang="en-US" sz="2000" dirty="0">
              <a:solidFill>
                <a:srgbClr val="ED6A5B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9500" y="7008348"/>
            <a:ext cx="15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ED6A5B"/>
                </a:solidFill>
              </a:rPr>
              <a:t>подозрений</a:t>
            </a:r>
            <a:endParaRPr lang="en-US" sz="2000" dirty="0">
              <a:solidFill>
                <a:srgbClr val="ED6A5B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577129" y="6971534"/>
            <a:ext cx="15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ED6A5B"/>
                </a:solidFill>
              </a:rPr>
              <a:t>подозрений</a:t>
            </a:r>
            <a:endParaRPr lang="en-US" sz="2000" dirty="0">
              <a:solidFill>
                <a:srgbClr val="ED6A5B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61678" y="3819465"/>
            <a:ext cx="221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63A54"/>
                </a:solidFill>
              </a:rPr>
              <a:t>Новосибирск</a:t>
            </a:r>
            <a:endParaRPr lang="en-US" b="1" dirty="0">
              <a:solidFill>
                <a:srgbClr val="263A5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63872" y="3866589"/>
            <a:ext cx="132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63A54"/>
                </a:solidFill>
              </a:rPr>
              <a:t>Тамбов</a:t>
            </a:r>
            <a:endParaRPr lang="en-US" b="1" dirty="0">
              <a:solidFill>
                <a:srgbClr val="263A54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89381" y="3833977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63A54"/>
                </a:solidFill>
              </a:rPr>
              <a:t>Саранск</a:t>
            </a:r>
            <a:endParaRPr lang="en-US" b="1" dirty="0">
              <a:solidFill>
                <a:srgbClr val="263A5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437493" y="3849909"/>
            <a:ext cx="180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63A54"/>
                </a:solidFill>
              </a:rPr>
              <a:t>Хабаровск</a:t>
            </a:r>
            <a:endParaRPr lang="en-US" b="1" dirty="0">
              <a:solidFill>
                <a:srgbClr val="263A54"/>
              </a:solidFill>
            </a:endParaRPr>
          </a:p>
        </p:txBody>
      </p:sp>
      <p:pic>
        <p:nvPicPr>
          <p:cNvPr id="2" name="Picture 1" descr="d552f11d3a57ac636643760a095f7ce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651" y="205152"/>
            <a:ext cx="2463988" cy="739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7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4038" y="961277"/>
            <a:ext cx="10820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Arial Black"/>
              </a:rPr>
              <a:t>Screen 2.0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Arial Black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Arial Black"/>
              </a:rPr>
              <a:t>Тестирование на риски злокачественных заболеваний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0238" y="2771943"/>
            <a:ext cx="6812441" cy="4001509"/>
            <a:chOff x="3351301" y="2458348"/>
            <a:chExt cx="7013398" cy="4466600"/>
          </a:xfrm>
        </p:grpSpPr>
        <p:sp>
          <p:nvSpPr>
            <p:cNvPr id="8" name="Round Same Side Corner Rectangle 7"/>
            <p:cNvSpPr/>
            <p:nvPr/>
          </p:nvSpPr>
          <p:spPr>
            <a:xfrm>
              <a:off x="3351301" y="2458348"/>
              <a:ext cx="7013398" cy="542603"/>
            </a:xfrm>
            <a:prstGeom prst="round2SameRect">
              <a:avLst/>
            </a:prstGeom>
            <a:solidFill>
              <a:srgbClr val="263A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3351301" y="3000949"/>
              <a:ext cx="7013398" cy="3923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15581" y="2599019"/>
              <a:ext cx="1089058" cy="249491"/>
              <a:chOff x="8889956" y="0"/>
              <a:chExt cx="942850" cy="215996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 rot="16200000">
                <a:off x="8889956" y="0"/>
                <a:ext cx="215996" cy="215996"/>
              </a:xfrm>
              <a:prstGeom prst="ellipse">
                <a:avLst/>
              </a:prstGeom>
              <a:solidFill>
                <a:srgbClr val="ED6A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9265902" y="0"/>
                <a:ext cx="215996" cy="215996"/>
              </a:xfrm>
              <a:prstGeom prst="ellipse">
                <a:avLst/>
              </a:prstGeom>
              <a:solidFill>
                <a:srgbClr val="F59D0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9616810" y="0"/>
                <a:ext cx="215996" cy="215996"/>
              </a:xfrm>
              <a:prstGeom prst="ellipse">
                <a:avLst/>
              </a:prstGeom>
              <a:solidFill>
                <a:srgbClr val="3FB49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742689" y="2565029"/>
              <a:ext cx="4421053" cy="3125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757321" y="2565029"/>
              <a:ext cx="676398" cy="332656"/>
              <a:chOff x="8176972" y="1481165"/>
              <a:chExt cx="1894210" cy="931581"/>
            </a:xfrm>
          </p:grpSpPr>
          <p:grpSp>
            <p:nvGrpSpPr>
              <p:cNvPr id="20" name="Group 19"/>
              <p:cNvGrpSpPr/>
              <p:nvPr/>
            </p:nvGrpSpPr>
            <p:grpSpPr>
              <a:xfrm flipH="1">
                <a:off x="8176972" y="1498346"/>
                <a:ext cx="914400" cy="914400"/>
                <a:chOff x="8176972" y="1498346"/>
                <a:chExt cx="914400" cy="914400"/>
              </a:xfrm>
            </p:grpSpPr>
            <p:sp>
              <p:nvSpPr>
                <p:cNvPr id="17" name="Rounded Rectangle 16"/>
                <p:cNvSpPr>
                  <a:spLocks noChangeAspect="1"/>
                </p:cNvSpPr>
                <p:nvPr/>
              </p:nvSpPr>
              <p:spPr>
                <a:xfrm>
                  <a:off x="8176972" y="1498346"/>
                  <a:ext cx="914400" cy="914400"/>
                </a:xfrm>
                <a:prstGeom prst="roundRect">
                  <a:avLst/>
                </a:prstGeom>
                <a:solidFill>
                  <a:srgbClr val="F2F2F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hevron 18"/>
                <p:cNvSpPr/>
                <p:nvPr/>
              </p:nvSpPr>
              <p:spPr>
                <a:xfrm>
                  <a:off x="8420540" y="1724966"/>
                  <a:ext cx="484632" cy="484632"/>
                </a:xfrm>
                <a:prstGeom prst="chevron">
                  <a:avLst>
                    <a:gd name="adj" fmla="val 78719"/>
                  </a:avLst>
                </a:prstGeom>
                <a:solidFill>
                  <a:srgbClr val="263A5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9156782" y="1481165"/>
                <a:ext cx="914400" cy="914400"/>
                <a:chOff x="8176972" y="1498346"/>
                <a:chExt cx="914400" cy="914400"/>
              </a:xfrm>
            </p:grpSpPr>
            <p:sp>
              <p:nvSpPr>
                <p:cNvPr id="42" name="Rounded Rectangle 41"/>
                <p:cNvSpPr>
                  <a:spLocks noChangeAspect="1"/>
                </p:cNvSpPr>
                <p:nvPr/>
              </p:nvSpPr>
              <p:spPr>
                <a:xfrm>
                  <a:off x="8176972" y="1498346"/>
                  <a:ext cx="914400" cy="914400"/>
                </a:xfrm>
                <a:prstGeom prst="roundRect">
                  <a:avLst/>
                </a:prstGeom>
                <a:solidFill>
                  <a:srgbClr val="F2F2F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hevron 42"/>
                <p:cNvSpPr/>
                <p:nvPr/>
              </p:nvSpPr>
              <p:spPr>
                <a:xfrm>
                  <a:off x="8420540" y="1724966"/>
                  <a:ext cx="484632" cy="484632"/>
                </a:xfrm>
                <a:prstGeom prst="chevron">
                  <a:avLst>
                    <a:gd name="adj" fmla="val 7871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" name="Group 24"/>
            <p:cNvGrpSpPr>
              <a:grpSpLocks/>
            </p:cNvGrpSpPr>
            <p:nvPr/>
          </p:nvGrpSpPr>
          <p:grpSpPr>
            <a:xfrm>
              <a:off x="5823073" y="2645952"/>
              <a:ext cx="249491" cy="162073"/>
              <a:chOff x="9290432" y="417561"/>
              <a:chExt cx="748105" cy="291588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9290432" y="417561"/>
                <a:ext cx="748105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9290432" y="513580"/>
                <a:ext cx="748105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290432" y="604760"/>
                <a:ext cx="748105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290433" y="709149"/>
                <a:ext cx="359997" cy="0"/>
              </a:xfrm>
              <a:prstGeom prst="line">
                <a:avLst/>
              </a:prstGeom>
              <a:ln w="3175" cmpd="sng">
                <a:solidFill>
                  <a:srgbClr val="263A5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ircular Arrow 25"/>
            <p:cNvSpPr>
              <a:spLocks noChangeAspect="1"/>
            </p:cNvSpPr>
            <p:nvPr/>
          </p:nvSpPr>
          <p:spPr>
            <a:xfrm rot="19738726">
              <a:off x="9874253" y="2590958"/>
              <a:ext cx="249488" cy="2494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268847"/>
                <a:gd name="adj5" fmla="val 12500"/>
              </a:avLst>
            </a:prstGeom>
            <a:solidFill>
              <a:srgbClr val="263A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25025" y="2507406"/>
              <a:ext cx="1932843" cy="426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dirty="0"/>
                <a:t>nenaprasno.ru</a:t>
              </a:r>
              <a:endParaRPr lang="en-US" sz="1800" dirty="0"/>
            </a:p>
          </p:txBody>
        </p:sp>
        <p:pic>
          <p:nvPicPr>
            <p:cNvPr id="30" name="Picture 29" descr="Без названия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3640" r="2232"/>
            <a:stretch/>
          </p:blipFill>
          <p:spPr>
            <a:xfrm>
              <a:off x="3495196" y="3181860"/>
              <a:ext cx="6744179" cy="3635997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630281" y="2771942"/>
            <a:ext cx="5613122" cy="4853465"/>
            <a:chOff x="8250049" y="2544090"/>
            <a:chExt cx="4821527" cy="4169004"/>
          </a:xfrm>
        </p:grpSpPr>
        <p:sp>
          <p:nvSpPr>
            <p:cNvPr id="72" name="Rectangle 71"/>
            <p:cNvSpPr/>
            <p:nvPr/>
          </p:nvSpPr>
          <p:spPr>
            <a:xfrm>
              <a:off x="8250049" y="2544090"/>
              <a:ext cx="4345376" cy="1546204"/>
            </a:xfrm>
            <a:prstGeom prst="rect">
              <a:avLst/>
            </a:prstGeom>
            <a:solidFill>
              <a:srgbClr val="3FB4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800" dirty="0">
                  <a:solidFill>
                    <a:schemeClr val="bg1"/>
                  </a:solidFill>
                </a:rPr>
                <a:t>Система раннего выявления рака </a:t>
              </a:r>
              <a:r>
                <a:rPr lang="en-US" sz="1800" dirty="0">
                  <a:solidFill>
                    <a:schemeClr val="bg1"/>
                  </a:solidFill>
                </a:rPr>
                <a:t>SCREEN</a:t>
              </a:r>
              <a:r>
                <a:rPr lang="ru-RU" sz="1800" dirty="0">
                  <a:solidFill>
                    <a:schemeClr val="bg1"/>
                  </a:solidFill>
                </a:rPr>
                <a:t>, успешно запущенная в 2016 </a:t>
              </a:r>
              <a:r>
                <a:rPr lang="ru-RU" sz="1800" dirty="0" smtClean="0">
                  <a:solidFill>
                    <a:schemeClr val="bg1"/>
                  </a:solidFill>
                </a:rPr>
                <a:t>году, </a:t>
              </a:r>
              <a:r>
                <a:rPr lang="ru-RU" sz="1800" dirty="0">
                  <a:solidFill>
                    <a:schemeClr val="bg1"/>
                  </a:solidFill>
                </a:rPr>
                <a:t>была доступной для всех посетителей сайта nenaprasno.ru.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50049" y="4363440"/>
              <a:ext cx="4345376" cy="1535436"/>
            </a:xfrm>
            <a:prstGeom prst="rect">
              <a:avLst/>
            </a:prstGeom>
            <a:solidFill>
              <a:srgbClr val="ED6A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800" dirty="0" smtClean="0"/>
                <a:t>&lt;</a:t>
              </a:r>
              <a:r>
                <a:rPr lang="ru-RU" sz="1800" dirty="0" err="1" smtClean="0"/>
                <a:t>олее</a:t>
              </a:r>
              <a:r>
                <a:rPr lang="ru-RU" sz="1800" dirty="0" smtClean="0"/>
                <a:t> </a:t>
              </a:r>
              <a:r>
                <a:rPr lang="ru-RU" sz="1800" dirty="0"/>
                <a:t>230 </a:t>
              </a:r>
              <a:r>
                <a:rPr lang="en-US" sz="1800" dirty="0"/>
                <a:t>000</a:t>
              </a:r>
              <a:r>
                <a:rPr lang="ru-RU" sz="1800" dirty="0"/>
                <a:t> человек прошли тестирование на риски наиболее распространенных злокачественных заболеваний.</a:t>
              </a: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12423577" y="6065095"/>
              <a:ext cx="647999" cy="647999"/>
            </a:xfrm>
            <a:prstGeom prst="ellipse">
              <a:avLst/>
            </a:prstGeom>
            <a:solidFill>
              <a:srgbClr val="4087C1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12595424" y="6302618"/>
              <a:ext cx="298382" cy="181470"/>
              <a:chOff x="9045834" y="262524"/>
              <a:chExt cx="1049337" cy="63819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9045834" y="575694"/>
                <a:ext cx="1016771" cy="10405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9693965" y="262524"/>
                <a:ext cx="401206" cy="322575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9693965" y="575694"/>
                <a:ext cx="401206" cy="325024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9" name="Picture 78" descr="Screen_Logo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2340" y="197400"/>
            <a:ext cx="1506667" cy="755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40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288" y="1267513"/>
            <a:ext cx="7513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/>
              </a:rPr>
              <a:t>Запуск </a:t>
            </a:r>
            <a:r>
              <a:rPr lang="ru-RU" sz="3600" dirty="0">
                <a:latin typeface="Arial Black"/>
              </a:rPr>
              <a:t>собственного медиа</a:t>
            </a:r>
            <a:endParaRPr lang="en-US" sz="3600" dirty="0">
              <a:latin typeface="Arial Black"/>
            </a:endParaRPr>
          </a:p>
        </p:txBody>
      </p:sp>
      <p:pic>
        <p:nvPicPr>
          <p:cNvPr id="40" name="Picture 39" descr="Profilaktika_Media_Logo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467" y="164842"/>
            <a:ext cx="1247808" cy="75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876" y="5043075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 2017 году Фонд профилактики рака выиграл президентский грант на создание просветительского проекта о доказательной медицине и онкологии </a:t>
            </a:r>
            <a:r>
              <a:rPr lang="en-US" sz="1800" dirty="0"/>
              <a:t>Profilaktika</a:t>
            </a:r>
            <a:r>
              <a:rPr lang="ru-RU" sz="1800" dirty="0"/>
              <a:t>.</a:t>
            </a:r>
            <a:r>
              <a:rPr lang="en-US" sz="1800" dirty="0"/>
              <a:t>Media</a:t>
            </a:r>
            <a:r>
              <a:rPr lang="ru-RU" sz="1800" dirty="0"/>
              <a:t>.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74780" y="5043075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84% людей отмечают недоступность достоверной медицинской информации в России*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*по данным ежегодного исследования отношения к науке в РФ Высшей школы экономики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9222127" y="5043075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 smtClean="0"/>
              <a:t>Profilaktika</a:t>
            </a:r>
            <a:r>
              <a:rPr lang="ru-RU" sz="1800" dirty="0"/>
              <a:t>.</a:t>
            </a:r>
            <a:r>
              <a:rPr lang="en-US" sz="1800" dirty="0"/>
              <a:t>Media </a:t>
            </a:r>
            <a:r>
              <a:rPr lang="mr-IN" sz="1800" dirty="0" smtClean="0"/>
              <a:t>–</a:t>
            </a:r>
            <a:r>
              <a:rPr lang="ru-RU" sz="1800" dirty="0" smtClean="0"/>
              <a:t> площадка, </a:t>
            </a:r>
            <a:r>
              <a:rPr lang="ru-RU" sz="1800" dirty="0"/>
              <a:t>на которой будут объединены знания экспертов в области онкологии. </a:t>
            </a:r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Материалы </a:t>
            </a:r>
            <a:r>
              <a:rPr lang="en-US" sz="1800" dirty="0" err="1" smtClean="0"/>
              <a:t>Profilaktika</a:t>
            </a:r>
            <a:r>
              <a:rPr lang="ru-RU" sz="1800" dirty="0" smtClean="0"/>
              <a:t>.</a:t>
            </a:r>
            <a:r>
              <a:rPr lang="en-US" sz="1800" dirty="0" smtClean="0"/>
              <a:t>Media </a:t>
            </a:r>
            <a:r>
              <a:rPr lang="ru-RU" sz="1800" dirty="0" smtClean="0"/>
              <a:t>помогут и практикующим </a:t>
            </a:r>
            <a:r>
              <a:rPr lang="ru-RU" sz="1800" dirty="0"/>
              <a:t>врачам, и студентам-медикам, и пациентам.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F628B2-13D8-4882-B728-188C2B008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064" y="2467720"/>
            <a:ext cx="4307546" cy="17647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445A38F-DCE3-4D0A-9027-4D64AE5B6318}"/>
              </a:ext>
            </a:extLst>
          </p:cNvPr>
          <p:cNvSpPr/>
          <p:nvPr/>
        </p:nvSpPr>
        <p:spPr>
          <a:xfrm>
            <a:off x="574780" y="2467720"/>
            <a:ext cx="4089745" cy="2429879"/>
          </a:xfrm>
          <a:prstGeom prst="rect">
            <a:avLst/>
          </a:prstGeom>
          <a:noFill/>
          <a:ln>
            <a:solidFill>
              <a:srgbClr val="56A8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dirty="0"/>
          </a:p>
        </p:txBody>
      </p:sp>
      <p:pic>
        <p:nvPicPr>
          <p:cNvPr id="14" name="Picture 13" descr="28750759_1853409171336086_6343024585696346112_n.jpg">
            <a:extLst>
              <a:ext uri="{FF2B5EF4-FFF2-40B4-BE49-F238E27FC236}">
                <a16:creationId xmlns="" xmlns:a16="http://schemas.microsoft.com/office/drawing/2014/main" id="{D63BB177-46EB-48C0-BEEE-96C890E3CD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4780" y="2452753"/>
            <a:ext cx="4089745" cy="2437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882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288" y="944348"/>
            <a:ext cx="8617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Просветительский калейдоскоп</a:t>
            </a:r>
            <a:endParaRPr lang="en-US" sz="3600" dirty="0">
              <a:latin typeface="Arial Black"/>
            </a:endParaRPr>
          </a:p>
        </p:txBody>
      </p:sp>
      <p:pic>
        <p:nvPicPr>
          <p:cNvPr id="40" name="Picture 39" descr="Profilaktika_Media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467" y="164842"/>
            <a:ext cx="1247808" cy="75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288" y="1558925"/>
            <a:ext cx="685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/>
              <a:t>События </a:t>
            </a:r>
            <a:r>
              <a:rPr lang="ru-RU" sz="1800" dirty="0"/>
              <a:t>в рамках </a:t>
            </a:r>
            <a:r>
              <a:rPr lang="ru-RU" sz="1800" dirty="0" smtClean="0"/>
              <a:t>просветительского проекта: </a:t>
            </a:r>
            <a:endParaRPr lang="ru-RU" sz="1800" dirty="0"/>
          </a:p>
        </p:txBody>
      </p:sp>
      <p:sp>
        <p:nvSpPr>
          <p:cNvPr id="13" name="Rectangle 12"/>
          <p:cNvSpPr/>
          <p:nvPr/>
        </p:nvSpPr>
        <p:spPr>
          <a:xfrm>
            <a:off x="586922" y="4711797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800" dirty="0" smtClean="0"/>
              <a:t>Беседа с </a:t>
            </a:r>
            <a:r>
              <a:rPr lang="ru-RU" sz="1800" dirty="0"/>
              <a:t>Дмитрием Пучковым «Гоблином» о качестве подготовки врачей в </a:t>
            </a:r>
            <a:r>
              <a:rPr lang="ru-RU" sz="1800" dirty="0" smtClean="0"/>
              <a:t>России.</a:t>
            </a:r>
            <a:endParaRPr lang="ru-RU" sz="1800" dirty="0"/>
          </a:p>
        </p:txBody>
      </p:sp>
      <p:sp>
        <p:nvSpPr>
          <p:cNvPr id="14" name="Rectangle 13"/>
          <p:cNvSpPr/>
          <p:nvPr/>
        </p:nvSpPr>
        <p:spPr>
          <a:xfrm>
            <a:off x="4792630" y="2152706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800" dirty="0" smtClean="0"/>
              <a:t>Лекции для коллег-онкологов. на </a:t>
            </a:r>
            <a:r>
              <a:rPr lang="ru-RU" sz="1800" dirty="0"/>
              <a:t>мероприятии «Онкология и доказательная медицина</a:t>
            </a:r>
            <a:r>
              <a:rPr lang="ru-RU" sz="1800" dirty="0" smtClean="0"/>
              <a:t>» (организовало сообщество </a:t>
            </a:r>
            <a:r>
              <a:rPr lang="ru-RU" sz="1800" dirty="0" err="1" smtClean="0"/>
              <a:t>Медач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15" name="Rectangle 14"/>
          <p:cNvSpPr/>
          <p:nvPr/>
        </p:nvSpPr>
        <p:spPr>
          <a:xfrm>
            <a:off x="9022621" y="4717455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800" dirty="0" smtClean="0"/>
              <a:t>Интервью о </a:t>
            </a:r>
            <a:r>
              <a:rPr lang="ru-RU" sz="1800" dirty="0"/>
              <a:t>сложностях работы </a:t>
            </a:r>
            <a:r>
              <a:rPr lang="ru-RU" sz="1800" dirty="0" smtClean="0"/>
              <a:t>женщин-хирургов для «Медузы». </a:t>
            </a:r>
            <a:endParaRPr lang="ru-RU" sz="1800" dirty="0"/>
          </a:p>
        </p:txBody>
      </p:sp>
      <p:pic>
        <p:nvPicPr>
          <p:cNvPr id="6" name="Picture 5" descr="Без названия2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6922" y="2152706"/>
            <a:ext cx="4089746" cy="2429879"/>
          </a:xfrm>
          <a:prstGeom prst="rect">
            <a:avLst/>
          </a:prstGeom>
        </p:spPr>
      </p:pic>
      <p:pic>
        <p:nvPicPr>
          <p:cNvPr id="7" name="Picture 6" descr="maxresdefault-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92630" y="4711797"/>
            <a:ext cx="4089745" cy="2429879"/>
          </a:xfrm>
          <a:prstGeom prst="rect">
            <a:avLst/>
          </a:prstGeom>
        </p:spPr>
      </p:pic>
      <p:pic>
        <p:nvPicPr>
          <p:cNvPr id="17" name="Picture 16" descr="zhenschina-hirurg-kak-morskaya-svinka-ne-zhenschina-i-ne-hirurg.jpe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06745" y="2152705"/>
            <a:ext cx="4106005" cy="242987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3548" y="5297994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84548" y="2456384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23173" y="5139228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90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288" y="1267513"/>
            <a:ext cx="8617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Просветительский калейдоскоп</a:t>
            </a:r>
            <a:endParaRPr lang="en-US" sz="3600" dirty="0">
              <a:latin typeface="Arial Black"/>
            </a:endParaRPr>
          </a:p>
        </p:txBody>
      </p:sp>
      <p:pic>
        <p:nvPicPr>
          <p:cNvPr id="40" name="Picture 39" descr="Profilaktika_Media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467" y="164842"/>
            <a:ext cx="1247808" cy="75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922" y="4711797"/>
            <a:ext cx="4089745" cy="2429879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Благотворительный забег в поддержку молодых онкологов в рамках </a:t>
            </a:r>
            <a:r>
              <a:rPr lang="en-US" sz="1800" dirty="0"/>
              <a:t>III </a:t>
            </a:r>
            <a:r>
              <a:rPr lang="ru-RU" sz="1800" dirty="0"/>
              <a:t>Международного онкологического форума «Белые ночи</a:t>
            </a:r>
            <a:r>
              <a:rPr lang="ru-RU" sz="1800" dirty="0" smtClean="0"/>
              <a:t>». 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4808505" y="2152706"/>
            <a:ext cx="4089745" cy="2429879"/>
          </a:xfrm>
          <a:prstGeom prst="rect">
            <a:avLst/>
          </a:prstGeom>
          <a:solidFill>
            <a:srgbClr val="3FB4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Спонсорами забега стали </a:t>
            </a:r>
            <a:r>
              <a:rPr lang="en-US" sz="1800" dirty="0"/>
              <a:t>PPF </a:t>
            </a:r>
            <a:r>
              <a:rPr lang="ru-RU" sz="1800" dirty="0"/>
              <a:t>Страхование жизни и </a:t>
            </a:r>
            <a:r>
              <a:rPr lang="ru-RU" sz="1800" dirty="0" err="1" smtClean="0"/>
              <a:t>Olympus</a:t>
            </a:r>
            <a:r>
              <a:rPr lang="ru-RU" sz="1800" dirty="0" smtClean="0"/>
              <a:t>. 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9022621" y="4717455"/>
            <a:ext cx="4089745" cy="2429879"/>
          </a:xfrm>
          <a:prstGeom prst="rect">
            <a:avLst/>
          </a:prstGeom>
          <a:solidFill>
            <a:srgbClr val="ED6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/>
              <a:t>Все собранные средства пошли на поддержку проекта </a:t>
            </a:r>
            <a:r>
              <a:rPr lang="ru-RU" sz="1800" dirty="0" smtClean="0"/>
              <a:t>Высшая школа онкологии</a:t>
            </a:r>
            <a:endParaRPr lang="ru-RU" sz="1800" dirty="0"/>
          </a:p>
        </p:txBody>
      </p:sp>
      <p:pic>
        <p:nvPicPr>
          <p:cNvPr id="4" name="Picture 3" descr="run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6922" y="2152706"/>
            <a:ext cx="4089745" cy="2423373"/>
          </a:xfrm>
          <a:prstGeom prst="rect">
            <a:avLst/>
          </a:prstGeom>
        </p:spPr>
      </p:pic>
      <p:pic>
        <p:nvPicPr>
          <p:cNvPr id="19" name="Picture 18" descr="logo-belnochi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98" y="3143571"/>
            <a:ext cx="3381828" cy="1373022"/>
          </a:xfrm>
          <a:prstGeom prst="rect">
            <a:avLst/>
          </a:prstGeom>
        </p:spPr>
      </p:pic>
      <p:pic>
        <p:nvPicPr>
          <p:cNvPr id="8" name="Picture 7" descr="Olympus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558" y="5953777"/>
            <a:ext cx="2996067" cy="1368204"/>
          </a:xfrm>
          <a:prstGeom prst="rect">
            <a:avLst/>
          </a:prstGeom>
        </p:spPr>
      </p:pic>
      <p:pic>
        <p:nvPicPr>
          <p:cNvPr id="20" name="Picture 19" descr="generalippf_lifeinsur_logo.gif.jpe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88000" y="5001128"/>
            <a:ext cx="2540000" cy="523927"/>
          </a:xfrm>
          <a:prstGeom prst="rect">
            <a:avLst/>
          </a:prstGeom>
        </p:spPr>
      </p:pic>
      <p:pic>
        <p:nvPicPr>
          <p:cNvPr id="21" name="Picture 20" descr="Presentation8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22621" y="2151858"/>
            <a:ext cx="4089745" cy="24242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93548" y="4969975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16296" y="2510444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23173" y="5001128"/>
            <a:ext cx="791273" cy="31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3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R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38" y="197400"/>
            <a:ext cx="2000212" cy="739319"/>
          </a:xfrm>
          <a:prstGeom prst="rect">
            <a:avLst/>
          </a:prstGeom>
        </p:spPr>
      </p:pic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805" y="4889990"/>
            <a:ext cx="1687070" cy="28867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4038" y="1267513"/>
            <a:ext cx="750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 Black"/>
              </a:rPr>
              <a:t>Научно-популярные </a:t>
            </a:r>
            <a:r>
              <a:rPr lang="ru-RU" sz="3600" dirty="0" smtClean="0">
                <a:latin typeface="Arial Black"/>
              </a:rPr>
              <a:t>лекции</a:t>
            </a:r>
            <a:endParaRPr lang="en-US" sz="3600" dirty="0">
              <a:latin typeface="Arial Black"/>
            </a:endParaRPr>
          </a:p>
        </p:txBody>
      </p:sp>
      <p:pic>
        <p:nvPicPr>
          <p:cNvPr id="5" name="Picture 4" descr="Profilaktika_Media_Logo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467" y="164842"/>
            <a:ext cx="1247808" cy="75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4038" y="2099856"/>
            <a:ext cx="6381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Осенью 2017 </a:t>
            </a:r>
            <a:r>
              <a:rPr lang="ru-RU" sz="1800" dirty="0" smtClean="0"/>
              <a:t>мы запустили просветительские лекции для непрофессионалов. </a:t>
            </a:r>
            <a:r>
              <a:rPr lang="ru-RU" sz="1800" dirty="0"/>
              <a:t>Пионерами проекта стали резиденты Высшей школы онкологии Артем Гаврилюков и Александр Петрачков. Они рассказали гостям кластера «Игры разума» об истории доказательной медицины и профилактике онкологических заболеваний.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6651625" y="2099442"/>
            <a:ext cx="6858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dirty="0"/>
              <a:t>Лекторы объяснили слушателям, чем отличается первичная и вторичная профилактика рака, кому нужны регулярные обследования и как часто их следует проводить, где искать доказательную базу и как вести себя с врачом.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В будущем году планируется открыть собственный лекторий в самом центре города, на Васильевском острове. Эта возможность появилась благодаря холдингу «Адамант», который на безвозмездной основе представил Фонду просторный и уютный офис. </a:t>
            </a:r>
          </a:p>
        </p:txBody>
      </p:sp>
      <p:pic>
        <p:nvPicPr>
          <p:cNvPr id="16" name="Picture 15" descr="Unknow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544" y="5823607"/>
            <a:ext cx="6602956" cy="1393657"/>
          </a:xfrm>
          <a:prstGeom prst="rect">
            <a:avLst/>
          </a:prstGeom>
        </p:spPr>
      </p:pic>
      <p:pic>
        <p:nvPicPr>
          <p:cNvPr id="19" name="Picture 18" descr="b4c8e37b5da70d719704e5a00035945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8" y="4174638"/>
            <a:ext cx="2133600" cy="2133600"/>
          </a:xfrm>
          <a:prstGeom prst="ellipse">
            <a:avLst/>
          </a:prstGeom>
        </p:spPr>
      </p:pic>
      <p:pic>
        <p:nvPicPr>
          <p:cNvPr id="20" name="Picture 19" descr="e749692c3e34541461c34e44c7b8909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899" y="4158763"/>
            <a:ext cx="2160000" cy="2160000"/>
          </a:xfrm>
          <a:prstGeom prst="ellipse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498" y="6372437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/>
              <a:t>Александр Петрачков</a:t>
            </a:r>
          </a:p>
          <a:p>
            <a:pPr algn="ctr"/>
            <a:r>
              <a:rPr lang="ru-RU" sz="1800" dirty="0"/>
              <a:t>практикующий хирург-онколог</a:t>
            </a:r>
          </a:p>
          <a:p>
            <a:pPr algn="ctr"/>
            <a:r>
              <a:rPr lang="ru-RU" sz="1800" dirty="0"/>
              <a:t>Резидент грантовой </a:t>
            </a:r>
          </a:p>
          <a:p>
            <a:pPr algn="ctr"/>
            <a:r>
              <a:rPr lang="ru-RU" sz="1800" dirty="0"/>
              <a:t>программы ВШО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3346658" y="6362027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</a:rPr>
              <a:t>Артем Гаврилюков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</a:rPr>
              <a:t>практикующий хирург-онколог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</a:rPr>
              <a:t>Резидент грантовой 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</a:rPr>
              <a:t>программы ВШО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7207635" y="3061646"/>
            <a:ext cx="45719" cy="935033"/>
          </a:xfrm>
          <a:prstGeom prst="rect">
            <a:avLst/>
          </a:prstGeom>
          <a:solidFill>
            <a:srgbClr val="56A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8920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0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ФПР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6699"/>
      </a:accent1>
      <a:accent2>
        <a:srgbClr val="FF9900"/>
      </a:accent2>
      <a:accent3>
        <a:srgbClr val="00CC99"/>
      </a:accent3>
      <a:accent4>
        <a:srgbClr val="33CCFF"/>
      </a:accent4>
      <a:accent5>
        <a:srgbClr val="FF7C8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12079</TotalTime>
  <Words>1017</Words>
  <Application>Microsoft Office PowerPoint</Application>
  <PresentationFormat>Произвольный</PresentationFormat>
  <Paragraphs>149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Расходы </vt:lpstr>
    </vt:vector>
  </TitlesOfParts>
  <Company>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</dc:creator>
  <cp:lastModifiedBy>serge_000</cp:lastModifiedBy>
  <cp:revision>284</cp:revision>
  <dcterms:created xsi:type="dcterms:W3CDTF">2018-07-11T16:34:23Z</dcterms:created>
  <dcterms:modified xsi:type="dcterms:W3CDTF">2018-09-21T14:46:40Z</dcterms:modified>
</cp:coreProperties>
</file>