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9" r:id="rId3"/>
    <p:sldId id="270" r:id="rId4"/>
    <p:sldId id="264" r:id="rId5"/>
    <p:sldId id="271" r:id="rId6"/>
    <p:sldId id="266" r:id="rId7"/>
    <p:sldId id="272" r:id="rId8"/>
    <p:sldId id="267" r:id="rId9"/>
    <p:sldId id="268" r:id="rId10"/>
    <p:sldId id="274" r:id="rId11"/>
    <p:sldId id="275" r:id="rId12"/>
    <p:sldId id="276" r:id="rId13"/>
    <p:sldId id="291" r:id="rId14"/>
    <p:sldId id="292" r:id="rId15"/>
    <p:sldId id="293" r:id="rId16"/>
  </p:sldIdLst>
  <p:sldSz cx="13716000" cy="7918450"/>
  <p:notesSz cx="6858000" cy="9144000"/>
  <p:defaultTextStyle>
    <a:defPPr>
      <a:defRPr lang="en-US"/>
    </a:defPPr>
    <a:lvl1pPr marL="0" algn="l" defTabSz="6180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8089" algn="l" defTabSz="6180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36177" algn="l" defTabSz="6180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54266" algn="l" defTabSz="6180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72355" algn="l" defTabSz="6180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90443" algn="l" defTabSz="6180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708532" algn="l" defTabSz="6180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26621" algn="l" defTabSz="6180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44709" algn="l" defTabSz="6180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94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7714" autoAdjust="0"/>
  </p:normalViewPr>
  <p:slideViewPr>
    <p:cSldViewPr snapToGrid="0" snapToObjects="1">
      <p:cViewPr varScale="1">
        <p:scale>
          <a:sx n="62" d="100"/>
          <a:sy n="62" d="100"/>
        </p:scale>
        <p:origin x="-660" y="-72"/>
      </p:cViewPr>
      <p:guideLst>
        <p:guide orient="horz" pos="2494"/>
        <p:guide pos="4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FCE77-6896-41F8-BB93-1E2E77488C92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55650" y="1143000"/>
            <a:ext cx="5346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4252B-680E-4A43-8AB8-D4BACD02B2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270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Давайте все же разделим отчеты на 2 разных. Здесь вы пишете про 2016 год, а дальше вступительное слово от Ильи, в котором упоминается 2017))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4252B-680E-4A43-8AB8-D4BACD02B20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3017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Предлагаем отказаться от шахматного порядка. Очень сложно считать что к чему относится.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4252B-680E-4A43-8AB8-D4BACD02B20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1368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Немного подправили текст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4252B-680E-4A43-8AB8-D4BACD02B20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8538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Очень напутано. </a:t>
            </a:r>
            <a:r>
              <a:rPr lang="ru-RU" dirty="0" err="1"/>
              <a:t>Колоректальный</a:t>
            </a:r>
            <a:r>
              <a:rPr lang="ru-RU" dirty="0"/>
              <a:t> рак это к сожалению сейчас не наш профиль. Акции проводились по РМЖ а не по </a:t>
            </a:r>
            <a:r>
              <a:rPr lang="ru-RU" dirty="0" err="1"/>
              <a:t>колоректальному</a:t>
            </a:r>
            <a:r>
              <a:rPr lang="ru-RU" dirty="0"/>
              <a:t> раку. Давайте тогда уж данные по груди поставим вместо того, что на желтом кубике.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4252B-680E-4A43-8AB8-D4BACD02B20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2720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Изменили текст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4252B-680E-4A43-8AB8-D4BACD02B20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8533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4252B-680E-4A43-8AB8-D4BACD02B20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402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459853"/>
            <a:ext cx="11658600" cy="1697334"/>
          </a:xfrm>
        </p:spPr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487122"/>
            <a:ext cx="9601200" cy="20236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8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36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54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72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90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0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26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44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28AE-CA7F-2C4F-9A54-6525EDA58A5D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7877-6841-B34D-AEC6-79B2765C33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7789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28AE-CA7F-2C4F-9A54-6525EDA58A5D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7877-6841-B34D-AEC6-79B2765C33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5156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17106"/>
            <a:ext cx="3086100" cy="6756344"/>
          </a:xfrm>
        </p:spPr>
        <p:txBody>
          <a:bodyPr vert="eaVert"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17106"/>
            <a:ext cx="9029700" cy="6756344"/>
          </a:xfrm>
        </p:spPr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28AE-CA7F-2C4F-9A54-6525EDA58A5D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7877-6841-B34D-AEC6-79B2765C33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0178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28AE-CA7F-2C4F-9A54-6525EDA58A5D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7877-6841-B34D-AEC6-79B2765C33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8237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088338"/>
            <a:ext cx="11658600" cy="1572692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356178"/>
            <a:ext cx="11658600" cy="1732160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808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3617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542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7235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9044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7085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2662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447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28AE-CA7F-2C4F-9A54-6525EDA58A5D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7877-6841-B34D-AEC6-79B2765C33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8078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7639"/>
            <a:ext cx="6057900" cy="52258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1847639"/>
            <a:ext cx="6057900" cy="52258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28AE-CA7F-2C4F-9A54-6525EDA58A5D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7877-6841-B34D-AEC6-79B2765C33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570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72487"/>
            <a:ext cx="6060282" cy="738688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8089" indent="0">
              <a:buNone/>
              <a:defRPr sz="2700" b="1"/>
            </a:lvl2pPr>
            <a:lvl3pPr marL="1236177" indent="0">
              <a:buNone/>
              <a:defRPr sz="2400" b="1"/>
            </a:lvl3pPr>
            <a:lvl4pPr marL="1854266" indent="0">
              <a:buNone/>
              <a:defRPr sz="2200" b="1"/>
            </a:lvl4pPr>
            <a:lvl5pPr marL="2472355" indent="0">
              <a:buNone/>
              <a:defRPr sz="2200" b="1"/>
            </a:lvl5pPr>
            <a:lvl6pPr marL="3090443" indent="0">
              <a:buNone/>
              <a:defRPr sz="2200" b="1"/>
            </a:lvl6pPr>
            <a:lvl7pPr marL="3708532" indent="0">
              <a:buNone/>
              <a:defRPr sz="2200" b="1"/>
            </a:lvl7pPr>
            <a:lvl8pPr marL="4326621" indent="0">
              <a:buNone/>
              <a:defRPr sz="2200" b="1"/>
            </a:lvl8pPr>
            <a:lvl9pPr marL="4944709" indent="0">
              <a:buNone/>
              <a:defRPr sz="22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511175"/>
            <a:ext cx="6060282" cy="45622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772487"/>
            <a:ext cx="6062663" cy="738688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8089" indent="0">
              <a:buNone/>
              <a:defRPr sz="2700" b="1"/>
            </a:lvl2pPr>
            <a:lvl3pPr marL="1236177" indent="0">
              <a:buNone/>
              <a:defRPr sz="2400" b="1"/>
            </a:lvl3pPr>
            <a:lvl4pPr marL="1854266" indent="0">
              <a:buNone/>
              <a:defRPr sz="2200" b="1"/>
            </a:lvl4pPr>
            <a:lvl5pPr marL="2472355" indent="0">
              <a:buNone/>
              <a:defRPr sz="2200" b="1"/>
            </a:lvl5pPr>
            <a:lvl6pPr marL="3090443" indent="0">
              <a:buNone/>
              <a:defRPr sz="2200" b="1"/>
            </a:lvl6pPr>
            <a:lvl7pPr marL="3708532" indent="0">
              <a:buNone/>
              <a:defRPr sz="2200" b="1"/>
            </a:lvl7pPr>
            <a:lvl8pPr marL="4326621" indent="0">
              <a:buNone/>
              <a:defRPr sz="2200" b="1"/>
            </a:lvl8pPr>
            <a:lvl9pPr marL="4944709" indent="0">
              <a:buNone/>
              <a:defRPr sz="22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511175"/>
            <a:ext cx="6062663" cy="45622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28AE-CA7F-2C4F-9A54-6525EDA58A5D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7877-6841-B34D-AEC6-79B2765C33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1410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28AE-CA7F-2C4F-9A54-6525EDA58A5D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7877-6841-B34D-AEC6-79B2765C33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965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28AE-CA7F-2C4F-9A54-6525EDA58A5D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7877-6841-B34D-AEC6-79B2765C33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6891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15272"/>
            <a:ext cx="4512470" cy="1341737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15272"/>
            <a:ext cx="7667625" cy="675817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657010"/>
            <a:ext cx="4512470" cy="5416440"/>
          </a:xfrm>
        </p:spPr>
        <p:txBody>
          <a:bodyPr/>
          <a:lstStyle>
            <a:lvl1pPr marL="0" indent="0">
              <a:buNone/>
              <a:defRPr sz="1900"/>
            </a:lvl1pPr>
            <a:lvl2pPr marL="618089" indent="0">
              <a:buNone/>
              <a:defRPr sz="1600"/>
            </a:lvl2pPr>
            <a:lvl3pPr marL="1236177" indent="0">
              <a:buNone/>
              <a:defRPr sz="1400"/>
            </a:lvl3pPr>
            <a:lvl4pPr marL="1854266" indent="0">
              <a:buNone/>
              <a:defRPr sz="1200"/>
            </a:lvl4pPr>
            <a:lvl5pPr marL="2472355" indent="0">
              <a:buNone/>
              <a:defRPr sz="1200"/>
            </a:lvl5pPr>
            <a:lvl6pPr marL="3090443" indent="0">
              <a:buNone/>
              <a:defRPr sz="1200"/>
            </a:lvl6pPr>
            <a:lvl7pPr marL="3708532" indent="0">
              <a:buNone/>
              <a:defRPr sz="1200"/>
            </a:lvl7pPr>
            <a:lvl8pPr marL="4326621" indent="0">
              <a:buNone/>
              <a:defRPr sz="1200"/>
            </a:lvl8pPr>
            <a:lvl9pPr marL="4944709" indent="0">
              <a:buNone/>
              <a:defRPr sz="12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28AE-CA7F-2C4F-9A54-6525EDA58A5D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7877-6841-B34D-AEC6-79B2765C33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5327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542915"/>
            <a:ext cx="8229600" cy="65437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707528"/>
            <a:ext cx="8229600" cy="4751070"/>
          </a:xfrm>
        </p:spPr>
        <p:txBody>
          <a:bodyPr/>
          <a:lstStyle>
            <a:lvl1pPr marL="0" indent="0">
              <a:buNone/>
              <a:defRPr sz="4300"/>
            </a:lvl1pPr>
            <a:lvl2pPr marL="618089" indent="0">
              <a:buNone/>
              <a:defRPr sz="3800"/>
            </a:lvl2pPr>
            <a:lvl3pPr marL="1236177" indent="0">
              <a:buNone/>
              <a:defRPr sz="3200"/>
            </a:lvl3pPr>
            <a:lvl4pPr marL="1854266" indent="0">
              <a:buNone/>
              <a:defRPr sz="2700"/>
            </a:lvl4pPr>
            <a:lvl5pPr marL="2472355" indent="0">
              <a:buNone/>
              <a:defRPr sz="2700"/>
            </a:lvl5pPr>
            <a:lvl6pPr marL="3090443" indent="0">
              <a:buNone/>
              <a:defRPr sz="2700"/>
            </a:lvl6pPr>
            <a:lvl7pPr marL="3708532" indent="0">
              <a:buNone/>
              <a:defRPr sz="2700"/>
            </a:lvl7pPr>
            <a:lvl8pPr marL="4326621" indent="0">
              <a:buNone/>
              <a:defRPr sz="2700"/>
            </a:lvl8pPr>
            <a:lvl9pPr marL="4944709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197287"/>
            <a:ext cx="8229600" cy="929318"/>
          </a:xfrm>
        </p:spPr>
        <p:txBody>
          <a:bodyPr/>
          <a:lstStyle>
            <a:lvl1pPr marL="0" indent="0">
              <a:buNone/>
              <a:defRPr sz="1900"/>
            </a:lvl1pPr>
            <a:lvl2pPr marL="618089" indent="0">
              <a:buNone/>
              <a:defRPr sz="1600"/>
            </a:lvl2pPr>
            <a:lvl3pPr marL="1236177" indent="0">
              <a:buNone/>
              <a:defRPr sz="1400"/>
            </a:lvl3pPr>
            <a:lvl4pPr marL="1854266" indent="0">
              <a:buNone/>
              <a:defRPr sz="1200"/>
            </a:lvl4pPr>
            <a:lvl5pPr marL="2472355" indent="0">
              <a:buNone/>
              <a:defRPr sz="1200"/>
            </a:lvl5pPr>
            <a:lvl6pPr marL="3090443" indent="0">
              <a:buNone/>
              <a:defRPr sz="1200"/>
            </a:lvl6pPr>
            <a:lvl7pPr marL="3708532" indent="0">
              <a:buNone/>
              <a:defRPr sz="1200"/>
            </a:lvl7pPr>
            <a:lvl8pPr marL="4326621" indent="0">
              <a:buNone/>
              <a:defRPr sz="1200"/>
            </a:lvl8pPr>
            <a:lvl9pPr marL="4944709" indent="0">
              <a:buNone/>
              <a:defRPr sz="12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28AE-CA7F-2C4F-9A54-6525EDA58A5D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7877-6841-B34D-AEC6-79B2765C33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7649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17105"/>
            <a:ext cx="12344400" cy="1319742"/>
          </a:xfrm>
          <a:prstGeom prst="rect">
            <a:avLst/>
          </a:prstGeom>
        </p:spPr>
        <p:txBody>
          <a:bodyPr vert="horz" lIns="123618" tIns="61809" rIns="123618" bIns="61809" rtlCol="0" anchor="ctr">
            <a:normAutofit/>
          </a:bodyPr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47639"/>
            <a:ext cx="12344400" cy="5225811"/>
          </a:xfrm>
          <a:prstGeom prst="rect">
            <a:avLst/>
          </a:prstGeom>
        </p:spPr>
        <p:txBody>
          <a:bodyPr vert="horz" lIns="123618" tIns="61809" rIns="123618" bIns="61809" rtlCol="0">
            <a:normAutofit/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7339231"/>
            <a:ext cx="3200400" cy="421584"/>
          </a:xfrm>
          <a:prstGeom prst="rect">
            <a:avLst/>
          </a:prstGeom>
        </p:spPr>
        <p:txBody>
          <a:bodyPr vert="horz" lIns="123618" tIns="61809" rIns="123618" bIns="6180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C28AE-CA7F-2C4F-9A54-6525EDA58A5D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7339231"/>
            <a:ext cx="4343400" cy="421584"/>
          </a:xfrm>
          <a:prstGeom prst="rect">
            <a:avLst/>
          </a:prstGeom>
        </p:spPr>
        <p:txBody>
          <a:bodyPr vert="horz" lIns="123618" tIns="61809" rIns="123618" bIns="6180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7339231"/>
            <a:ext cx="3200400" cy="421584"/>
          </a:xfrm>
          <a:prstGeom prst="rect">
            <a:avLst/>
          </a:prstGeom>
        </p:spPr>
        <p:txBody>
          <a:bodyPr vert="horz" lIns="123618" tIns="61809" rIns="123618" bIns="6180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F7877-6841-B34D-AEC6-79B2765C33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802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18089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67" indent="-463567" algn="l" defTabSz="618089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04394" indent="-386305" algn="l" defTabSz="618089" rtl="0" eaLnBrk="1" latinLnBrk="0" hangingPunct="1">
        <a:spcBef>
          <a:spcPct val="20000"/>
        </a:spcBef>
        <a:buFont typeface="Arial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45222" indent="-309044" algn="l" defTabSz="6180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63310" indent="-309044" algn="l" defTabSz="618089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81399" indent="-309044" algn="l" defTabSz="618089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99488" indent="-309044" algn="l" defTabSz="618089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17576" indent="-309044" algn="l" defTabSz="618089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35665" indent="-309044" algn="l" defTabSz="618089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53754" indent="-309044" algn="l" defTabSz="618089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80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8089" algn="l" defTabSz="6180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36177" algn="l" defTabSz="6180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54266" algn="l" defTabSz="6180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72355" algn="l" defTabSz="6180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90443" algn="l" defTabSz="6180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708532" algn="l" defTabSz="6180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26621" algn="l" defTabSz="6180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44709" algn="l" defTabSz="6180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emf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.emf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.png"/><Relationship Id="rId7" Type="http://schemas.openxmlformats.org/officeDocument/2006/relationships/image" Target="../media/image33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25.emf"/><Relationship Id="rId9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.emf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25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1417" y="5077904"/>
            <a:ext cx="6823482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spc="95" dirty="0">
                <a:solidFill>
                  <a:srgbClr val="FFFFFF"/>
                </a:solidFill>
                <a:latin typeface="Arial Black"/>
                <a:cs typeface="Arial"/>
              </a:rPr>
              <a:t>ОТЧЕТ </a:t>
            </a:r>
          </a:p>
          <a:p>
            <a:r>
              <a:rPr lang="ru-RU" sz="4800" b="1" spc="95" dirty="0">
                <a:solidFill>
                  <a:srgbClr val="FFFFFF"/>
                </a:solidFill>
                <a:latin typeface="Arial Black"/>
                <a:cs typeface="Arial"/>
              </a:rPr>
              <a:t>О ДЕЯТЕЛЬНОСТИ </a:t>
            </a:r>
          </a:p>
          <a:p>
            <a:r>
              <a:rPr lang="ru-RU" sz="4800" b="1" spc="95" dirty="0">
                <a:solidFill>
                  <a:srgbClr val="FFFFFF"/>
                </a:solidFill>
                <a:latin typeface="Arial Black"/>
                <a:cs typeface="Arial"/>
              </a:rPr>
              <a:t>ФОНДА</a:t>
            </a:r>
            <a:r>
              <a:rPr lang="en-US" sz="4800" b="1" spc="95" dirty="0">
                <a:solidFill>
                  <a:srgbClr val="FFFFFF"/>
                </a:solidFill>
                <a:latin typeface="Arial Black"/>
                <a:cs typeface="Arial"/>
              </a:rPr>
              <a:t> 2016</a:t>
            </a:r>
            <a:r>
              <a:rPr lang="ru-RU" sz="4800" b="1" spc="95" dirty="0">
                <a:solidFill>
                  <a:srgbClr val="FFFFFF"/>
                </a:solidFill>
                <a:latin typeface="Arial Black"/>
                <a:cs typeface="Arial"/>
              </a:rPr>
              <a:t> </a:t>
            </a:r>
            <a:endParaRPr lang="en-US" sz="4800" b="1" dirty="0"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2581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PR_logo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4038" y="197400"/>
            <a:ext cx="2000212" cy="7393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4038" y="944348"/>
            <a:ext cx="123737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Arial Black"/>
              </a:rPr>
              <a:t>Поддержка профессионального образования</a:t>
            </a:r>
            <a:endParaRPr lang="en-US" sz="3600" dirty="0">
              <a:latin typeface="Arial Blac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7382" y="1467495"/>
            <a:ext cx="3874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Высшая школа онкологии</a:t>
            </a:r>
            <a:endParaRPr lang="en-US" dirty="0"/>
          </a:p>
        </p:txBody>
      </p:sp>
      <p:pic>
        <p:nvPicPr>
          <p:cNvPr id="7" name="Picture 6" descr="VSHO_logo.ep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301758" y="145299"/>
            <a:ext cx="1297258" cy="74129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219034" y="4867553"/>
            <a:ext cx="4557260" cy="2707650"/>
          </a:xfrm>
          <a:prstGeom prst="rect">
            <a:avLst/>
          </a:prstGeom>
          <a:solidFill>
            <a:srgbClr val="3FB4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800" dirty="0"/>
          </a:p>
          <a:p>
            <a:pPr algn="just"/>
            <a:r>
              <a:rPr lang="ru-RU" sz="1800" dirty="0"/>
              <a:t>ВШО – это обучение в ординатуре в одном из вузов-партнеров фонда и дополнительная образовательная программа, включающая развитие компетенций, которым пока в России в образовании врачей не уделяют внимание.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939707" y="1990990"/>
            <a:ext cx="4557260" cy="2707650"/>
          </a:xfrm>
          <a:prstGeom prst="rect">
            <a:avLst/>
          </a:prstGeom>
          <a:solidFill>
            <a:srgbClr val="56A8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800" dirty="0">
              <a:latin typeface="+mj-lt"/>
            </a:endParaRPr>
          </a:p>
          <a:p>
            <a:pPr algn="just"/>
            <a:r>
              <a:rPr lang="ru-RU" sz="1800" dirty="0">
                <a:latin typeface="+mj-lt"/>
              </a:rPr>
              <a:t>Высшая школа онкологии - это образовательный проект Фонда профилактики рака, который помогает молодым и талантливым онкологам из России и стран СНГ получить наилучшее образование и остаться работать в стране.  </a:t>
            </a:r>
          </a:p>
        </p:txBody>
      </p:sp>
      <p:pic>
        <p:nvPicPr>
          <p:cNvPr id="25" name="image19.jpg">
            <a:extLst>
              <a:ext uri="{FF2B5EF4-FFF2-40B4-BE49-F238E27FC236}">
                <a16:creationId xmlns:a16="http://schemas.microsoft.com/office/drawing/2014/main" xmlns="" id="{09225A26-92BF-46C0-9C59-02A91601F4D9}"/>
              </a:ext>
            </a:extLst>
          </p:cNvPr>
          <p:cNvPicPr>
            <a:picLocks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219034" y="1960477"/>
            <a:ext cx="4557260" cy="2727842"/>
          </a:xfrm>
          <a:prstGeom prst="rect">
            <a:avLst/>
          </a:prstGeom>
          <a:ln/>
        </p:spPr>
      </p:pic>
      <p:pic>
        <p:nvPicPr>
          <p:cNvPr id="17" name="image20.jpg">
            <a:extLst>
              <a:ext uri="{FF2B5EF4-FFF2-40B4-BE49-F238E27FC236}">
                <a16:creationId xmlns:a16="http://schemas.microsoft.com/office/drawing/2014/main" xmlns="" id="{D663A95C-64C6-4D9D-B49F-E1FEB02602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939707" y="4839870"/>
            <a:ext cx="4557260" cy="2725048"/>
          </a:xfrm>
          <a:prstGeom prst="rect">
            <a:avLst/>
          </a:prstGeom>
          <a:ln/>
        </p:spPr>
      </p:pic>
      <p:pic>
        <p:nvPicPr>
          <p:cNvPr id="18" name="Picture 17" descr="Untitled2.png"/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044805" y="4889990"/>
            <a:ext cx="1687070" cy="288676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302475" y="5237073"/>
            <a:ext cx="914400" cy="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041541" y="2445407"/>
            <a:ext cx="914400" cy="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998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PR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4038" y="197400"/>
            <a:ext cx="2000212" cy="7393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4038" y="944348"/>
            <a:ext cx="123737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Arial Black"/>
              </a:rPr>
              <a:t>Поддержка профессионального образования</a:t>
            </a:r>
            <a:endParaRPr lang="en-US" sz="3600" dirty="0">
              <a:latin typeface="Arial Blac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7382" y="1467495"/>
            <a:ext cx="3874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Высшая школа онкологии</a:t>
            </a:r>
            <a:endParaRPr lang="en-US" dirty="0"/>
          </a:p>
        </p:txBody>
      </p:sp>
      <p:pic>
        <p:nvPicPr>
          <p:cNvPr id="7" name="Picture 6" descr="VSHO_logo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301758" y="145299"/>
            <a:ext cx="1297258" cy="74129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219034" y="4867553"/>
            <a:ext cx="4557260" cy="2707650"/>
          </a:xfrm>
          <a:prstGeom prst="rect">
            <a:avLst/>
          </a:prstGeom>
          <a:solidFill>
            <a:srgbClr val="F59D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/>
              <a:t>Участники проекта учатся 5 лет </a:t>
            </a:r>
            <a:r>
              <a:rPr lang="en-US" sz="1800" dirty="0"/>
              <a:t> - </a:t>
            </a:r>
            <a:r>
              <a:rPr lang="ru-RU" sz="1800" dirty="0"/>
              <a:t>два в ординатуре и еще три в ходе работы в клиниках.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939707" y="1980812"/>
            <a:ext cx="4557260" cy="2707650"/>
          </a:xfrm>
          <a:prstGeom prst="rect">
            <a:avLst/>
          </a:prstGeom>
          <a:solidFill>
            <a:srgbClr val="ED6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90000"/>
              </a:lnSpc>
            </a:pPr>
            <a:r>
              <a:rPr lang="ru-RU" sz="1800" dirty="0"/>
              <a:t>В 2016 году во втором конкурсе на грант ВШО участвовало более 300 человек. В финальном этапе участвовало 14 претендентов, а в ВШО поступили 9 человек. </a:t>
            </a:r>
          </a:p>
        </p:txBody>
      </p:sp>
      <p:pic>
        <p:nvPicPr>
          <p:cNvPr id="26" name="image23.jpg">
            <a:extLst>
              <a:ext uri="{FF2B5EF4-FFF2-40B4-BE49-F238E27FC236}">
                <a16:creationId xmlns:a16="http://schemas.microsoft.com/office/drawing/2014/main" xmlns="" id="{E1ED8A20-D391-4C98-AB30-ACE1E2576A00}"/>
              </a:ext>
            </a:extLst>
          </p:cNvPr>
          <p:cNvPicPr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219034" y="1980812"/>
            <a:ext cx="4557260" cy="2707650"/>
          </a:xfrm>
          <a:prstGeom prst="rect">
            <a:avLst/>
          </a:prstGeom>
          <a:ln/>
        </p:spPr>
      </p:pic>
      <p:pic>
        <p:nvPicPr>
          <p:cNvPr id="16" name="image26.jpg">
            <a:extLst>
              <a:ext uri="{FF2B5EF4-FFF2-40B4-BE49-F238E27FC236}">
                <a16:creationId xmlns:a16="http://schemas.microsoft.com/office/drawing/2014/main" xmlns="" id="{CE18B866-2671-4E47-8F70-5BF861F8BC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939706" y="4867553"/>
            <a:ext cx="4559587" cy="2697365"/>
          </a:xfrm>
          <a:prstGeom prst="rect">
            <a:avLst/>
          </a:prstGeom>
          <a:ln/>
        </p:spPr>
      </p:pic>
      <p:pic>
        <p:nvPicPr>
          <p:cNvPr id="18" name="Picture 17" descr="Untitled2.png"/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044805" y="4889990"/>
            <a:ext cx="1687070" cy="288676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302475" y="5720697"/>
            <a:ext cx="914400" cy="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1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PR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4038" y="197400"/>
            <a:ext cx="2000212" cy="7393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4038" y="944348"/>
            <a:ext cx="86866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Arial Black"/>
              </a:rPr>
              <a:t>Просветительская деятельность</a:t>
            </a:r>
          </a:p>
          <a:p>
            <a:r>
              <a:rPr lang="ru-RU" sz="3600" dirty="0">
                <a:latin typeface="Arial Black"/>
              </a:rPr>
              <a:t>Год профилактики рака</a:t>
            </a:r>
            <a:endParaRPr lang="en-US" sz="3600" dirty="0">
              <a:latin typeface="Arial Black"/>
            </a:endParaRPr>
          </a:p>
        </p:txBody>
      </p:sp>
      <p:pic>
        <p:nvPicPr>
          <p:cNvPr id="11" name="Picture 10" descr="Untitled2.png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044805" y="4889990"/>
            <a:ext cx="1687070" cy="28867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86922" y="4939731"/>
            <a:ext cx="4089745" cy="2429879"/>
          </a:xfrm>
          <a:prstGeom prst="rect">
            <a:avLst/>
          </a:prstGeom>
          <a:solidFill>
            <a:srgbClr val="56A8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/>
              <a:t>В 2016 году Фонд анонсировал начало большой информационно-просветительской кампании «Год профилактики рака». Ее задача </a:t>
            </a:r>
            <a:r>
              <a:rPr lang="mr-IN" sz="1600" dirty="0"/>
              <a:t>–</a:t>
            </a:r>
            <a:r>
              <a:rPr lang="ru-RU" sz="1600" dirty="0"/>
              <a:t> объединить усилия онкологов, научного сообщества, общественных организаций, СМИ в деле популяризации эффективных и доступных методов диагностики и профилактики рака в России.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08505" y="2359107"/>
            <a:ext cx="4089745" cy="2429879"/>
          </a:xfrm>
          <a:prstGeom prst="rect">
            <a:avLst/>
          </a:prstGeom>
          <a:solidFill>
            <a:srgbClr val="3FB4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800" dirty="0"/>
              <a:t>Первым мероприятием в рамках кампании стала публичная лекция Фонда профилактики рака «Мифы и правда о профилактике рака» для жителей Санкт-Петербурга.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38904" y="4939731"/>
            <a:ext cx="4089745" cy="2429879"/>
          </a:xfrm>
          <a:prstGeom prst="rect">
            <a:avLst/>
          </a:prstGeom>
          <a:solidFill>
            <a:srgbClr val="ED6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800" dirty="0"/>
              <a:t>Исполнительный директор Фонда Илья </a:t>
            </a:r>
            <a:r>
              <a:rPr lang="ru-RU" sz="1800" dirty="0" err="1"/>
              <a:t>Фоминцев</a:t>
            </a:r>
            <a:r>
              <a:rPr lang="ru-RU" sz="1800" dirty="0"/>
              <a:t> развенчал основные мифы о диагностике и профилактике злокачественных заболеваний. В рамках оживленной дискуссии были разобраны наиболее частые случаи ошибочного назначения ряда диагностических исследований.</a:t>
            </a:r>
          </a:p>
        </p:txBody>
      </p:sp>
      <p:pic>
        <p:nvPicPr>
          <p:cNvPr id="5" name="Picture 4" descr="oVbhfWRRhggdjQp3sSIO4w-wide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808504" y="4939731"/>
            <a:ext cx="4089745" cy="2429880"/>
          </a:xfrm>
          <a:prstGeom prst="rect">
            <a:avLst/>
          </a:prstGeom>
        </p:spPr>
      </p:pic>
      <p:pic>
        <p:nvPicPr>
          <p:cNvPr id="6" name="Picture 5" descr="8a603296ca5d23d3301734d16f6dbe62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038903" y="2359107"/>
            <a:ext cx="4089745" cy="2429880"/>
          </a:xfrm>
          <a:prstGeom prst="rect">
            <a:avLst/>
          </a:prstGeom>
        </p:spPr>
      </p:pic>
      <p:pic>
        <p:nvPicPr>
          <p:cNvPr id="18" name="Picture 17" descr="Unknown.pn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86922" y="2359106"/>
            <a:ext cx="4089744" cy="242988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882779" y="2820144"/>
            <a:ext cx="914400" cy="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3503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NemJYHn9hdY.jpg"/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022622" y="4939731"/>
            <a:ext cx="4089744" cy="2412000"/>
          </a:xfrm>
          <a:prstGeom prst="rect">
            <a:avLst/>
          </a:prstGeom>
        </p:spPr>
      </p:pic>
      <p:pic>
        <p:nvPicPr>
          <p:cNvPr id="15" name="Picture 14" descr="LDtxvnNkQyc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86921" y="4939733"/>
            <a:ext cx="4089745" cy="2429880"/>
          </a:xfrm>
          <a:prstGeom prst="rect">
            <a:avLst/>
          </a:prstGeom>
        </p:spPr>
      </p:pic>
      <p:pic>
        <p:nvPicPr>
          <p:cNvPr id="5" name="Picture 4" descr="wGPR-t4Br4I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808505" y="2380642"/>
            <a:ext cx="4089744" cy="2408344"/>
          </a:xfrm>
          <a:prstGeom prst="rect">
            <a:avLst/>
          </a:prstGeom>
        </p:spPr>
      </p:pic>
      <p:pic>
        <p:nvPicPr>
          <p:cNvPr id="3" name="Picture 2" descr="FPR_logo.eps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4038" y="197400"/>
            <a:ext cx="2000212" cy="7393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4038" y="944348"/>
            <a:ext cx="86866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Arial Black"/>
              </a:rPr>
              <a:t>Просветительская деятельность</a:t>
            </a:r>
          </a:p>
          <a:p>
            <a:r>
              <a:rPr lang="ru-RU" sz="3600" dirty="0">
                <a:latin typeface="Arial Black"/>
              </a:rPr>
              <a:t>Год профилактики рака</a:t>
            </a:r>
            <a:endParaRPr lang="en-US" sz="3600" dirty="0">
              <a:latin typeface="Arial Black"/>
            </a:endParaRPr>
          </a:p>
        </p:txBody>
      </p:sp>
      <p:pic>
        <p:nvPicPr>
          <p:cNvPr id="11" name="Picture 10" descr="Untitled2.png"/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044805" y="4889990"/>
            <a:ext cx="1687070" cy="28867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86922" y="2380642"/>
            <a:ext cx="4089745" cy="2429879"/>
          </a:xfrm>
          <a:prstGeom prst="rect">
            <a:avLst/>
          </a:prstGeom>
          <a:solidFill>
            <a:srgbClr val="56A8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800" dirty="0"/>
              <a:t>В июне в Санкт-Петербурге состоялся благотворительный симфонический концерт с участием ведущих музыкантов Петербурга. Гостям концерта была представлена насыщенная программа из произведений мировых классиков.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08505" y="4939733"/>
            <a:ext cx="4089745" cy="2429879"/>
          </a:xfrm>
          <a:prstGeom prst="rect">
            <a:avLst/>
          </a:prstGeom>
          <a:solidFill>
            <a:srgbClr val="3FB4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800" dirty="0"/>
              <a:t>Собранные от продажи билетов средства были направлены на реализацию </a:t>
            </a:r>
            <a:r>
              <a:rPr lang="ru-RU" sz="1800" dirty="0" smtClean="0"/>
              <a:t>проекта Высшая школа онкологии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13" name="Rectangle 12"/>
          <p:cNvSpPr/>
          <p:nvPr/>
        </p:nvSpPr>
        <p:spPr>
          <a:xfrm>
            <a:off x="9022621" y="2359107"/>
            <a:ext cx="4089745" cy="2429879"/>
          </a:xfrm>
          <a:prstGeom prst="rect">
            <a:avLst/>
          </a:prstGeom>
          <a:solidFill>
            <a:srgbClr val="ED6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800" dirty="0"/>
              <a:t>Концерт транслировался в прямом эфире и собрал около 10 000 онлайн-зрителей.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99062" y="5506227"/>
            <a:ext cx="914400" cy="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088350" y="3086300"/>
            <a:ext cx="914400" cy="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5442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2272" y="929640"/>
            <a:ext cx="3089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3600" dirty="0" smtClean="0">
                <a:latin typeface="Arial Black"/>
              </a:rPr>
              <a:t>Приходы</a:t>
            </a:r>
            <a:endParaRPr lang="en-US" sz="3600" dirty="0">
              <a:latin typeface="Arial Black"/>
            </a:endParaRPr>
          </a:p>
        </p:txBody>
      </p:sp>
      <p:graphicFrame>
        <p:nvGraphicFramePr>
          <p:cNvPr id="3" name="Table 5">
            <a:extLst>
              <a:ext uri="{FF2B5EF4-FFF2-40B4-BE49-F238E27FC236}">
                <a16:creationId xmlns="" xmlns:a16="http://schemas.microsoft.com/office/drawing/2014/main" id="{26D92151-0330-495F-B407-729CA4DBF2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70830693"/>
              </p:ext>
            </p:extLst>
          </p:nvPr>
        </p:nvGraphicFramePr>
        <p:xfrm>
          <a:off x="1082838" y="1845427"/>
          <a:ext cx="10022966" cy="3790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3123">
                  <a:extLst>
                    <a:ext uri="{9D8B030D-6E8A-4147-A177-3AD203B41FA5}">
                      <a16:colId xmlns="" xmlns:a16="http://schemas.microsoft.com/office/drawing/2014/main" val="3647974880"/>
                    </a:ext>
                  </a:extLst>
                </a:gridCol>
                <a:gridCol w="4929843">
                  <a:extLst>
                    <a:ext uri="{9D8B030D-6E8A-4147-A177-3AD203B41FA5}">
                      <a16:colId xmlns="" xmlns:a16="http://schemas.microsoft.com/office/drawing/2014/main" val="4286087114"/>
                    </a:ext>
                  </a:extLst>
                </a:gridCol>
              </a:tblGrid>
              <a:tr h="11957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</a:rPr>
                        <a:t>Источники пожертвования</a:t>
                      </a:r>
                      <a:endParaRPr lang="ru-RU" sz="24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Сумма</a:t>
                      </a:r>
                      <a:r>
                        <a:rPr lang="en-US" sz="2400" u="none" strike="noStrike" dirty="0">
                          <a:effectLst/>
                        </a:rPr>
                        <a:t> (</a:t>
                      </a:r>
                      <a:r>
                        <a:rPr lang="ru-RU" sz="2400" u="none" strike="noStrike" dirty="0" smtClean="0">
                          <a:effectLst/>
                        </a:rPr>
                        <a:t>руб.)</a:t>
                      </a:r>
                      <a:endParaRPr lang="ru-RU" sz="24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902613319"/>
                  </a:ext>
                </a:extLst>
              </a:tr>
              <a:tr h="647051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latin typeface="+mn-lt"/>
                        </a:rPr>
                        <a:t>Бизнес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 dirty="0">
                          <a:latin typeface="+mn-lt"/>
                        </a:rPr>
                        <a:t>17 228 309,25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914614434"/>
                  </a:ext>
                </a:extLst>
              </a:tr>
              <a:tr h="647051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latin typeface="+mn-lt"/>
                        </a:rPr>
                        <a:t>Частные лица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 dirty="0">
                          <a:latin typeface="+mn-lt"/>
                        </a:rPr>
                        <a:t>2 977 424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110536693"/>
                  </a:ext>
                </a:extLst>
              </a:tr>
              <a:tr h="647051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latin typeface="+mn-lt"/>
                        </a:rPr>
                        <a:t>Фонды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607 227,32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633642610"/>
                  </a:ext>
                </a:extLst>
              </a:tr>
              <a:tr h="653678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i="0" u="none" strike="noStrike" dirty="0">
                          <a:latin typeface="+mn-lt"/>
                        </a:rPr>
                        <a:t>Всего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1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20 812 961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90783013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12344400" cy="1319742"/>
          </a:xfrm>
        </p:spPr>
        <p:txBody>
          <a:bodyPr/>
          <a:lstStyle/>
          <a:p>
            <a:pPr algn="l"/>
            <a:r>
              <a:rPr lang="ru-RU" sz="3600" dirty="0" smtClean="0">
                <a:latin typeface="Arial Black" pitchFamily="34" charset="0"/>
              </a:rPr>
              <a:t>Расходы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18061" y="1313412"/>
          <a:ext cx="11101648" cy="5208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7299"/>
                <a:gridCol w="3624349"/>
              </a:tblGrid>
              <a:tr h="790468">
                <a:tc>
                  <a:txBody>
                    <a:bodyPr/>
                    <a:lstStyle/>
                    <a:p>
                      <a:pPr marL="0" algn="ctr" defTabSz="618089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chemeClr val="lt1"/>
                          </a:solidFill>
                          <a:latin typeface="Arial Cyr"/>
                          <a:ea typeface="+mn-ea"/>
                          <a:cs typeface="+mn-cs"/>
                        </a:rPr>
                        <a:t>Статья расходов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61808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i="0" u="none" strike="noStrike" kern="1200" dirty="0" smtClean="0">
                        <a:solidFill>
                          <a:schemeClr val="lt1"/>
                        </a:solidFill>
                        <a:latin typeface="Arial Cyr"/>
                        <a:ea typeface="+mn-ea"/>
                        <a:cs typeface="+mn-cs"/>
                      </a:endParaRPr>
                    </a:p>
                    <a:p>
                      <a:pPr marL="0" marR="0" indent="0" algn="ctr" defTabSz="61808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strike="noStrike" kern="1200" dirty="0" smtClean="0">
                          <a:solidFill>
                            <a:schemeClr val="lt1"/>
                          </a:solidFill>
                          <a:latin typeface="Arial Cyr"/>
                          <a:ea typeface="+mn-ea"/>
                          <a:cs typeface="+mn-cs"/>
                        </a:rPr>
                        <a:t>Сумма</a:t>
                      </a:r>
                      <a:r>
                        <a:rPr lang="en-US" sz="2400" b="1" i="0" u="none" strike="noStrike" kern="1200" dirty="0" smtClean="0">
                          <a:solidFill>
                            <a:schemeClr val="lt1"/>
                          </a:solidFill>
                          <a:latin typeface="Arial Cyr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2400" b="1" i="0" u="none" strike="noStrike" kern="1200" dirty="0" smtClean="0">
                          <a:solidFill>
                            <a:schemeClr val="lt1"/>
                          </a:solidFill>
                          <a:latin typeface="Arial Cyr"/>
                          <a:ea typeface="+mn-ea"/>
                          <a:cs typeface="+mn-cs"/>
                        </a:rPr>
                        <a:t>руб.)</a:t>
                      </a:r>
                    </a:p>
                    <a:p>
                      <a:pPr marL="0" algn="ctr" defTabSz="618089" rtl="0" eaLnBrk="1" fontAlgn="ctr" latinLnBrk="0" hangingPunct="1"/>
                      <a:endParaRPr lang="ru-RU" sz="2400" b="1" i="0" u="none" strike="noStrike" kern="1200" dirty="0">
                        <a:solidFill>
                          <a:schemeClr val="lt1"/>
                        </a:solidFill>
                        <a:latin typeface="Arial Cyr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14375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Высшая</a:t>
                      </a:r>
                      <a:r>
                        <a:rPr lang="ru-RU" baseline="0" dirty="0" smtClean="0"/>
                        <a:t> школа онкологии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4 291 106</a:t>
                      </a:r>
                    </a:p>
                  </a:txBody>
                  <a:tcPr marL="9525" marR="9525" marT="9525" marB="0" anchor="b"/>
                </a:tc>
              </a:tr>
              <a:tr h="379049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Программа "</a:t>
                      </a:r>
                      <a:r>
                        <a:rPr lang="en-US" dirty="0" smtClean="0"/>
                        <a:t>SCREEN"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1 327 815,25</a:t>
                      </a:r>
                    </a:p>
                  </a:txBody>
                  <a:tcPr marL="9525" marR="9525" marT="9525" marB="0" anchor="b"/>
                </a:tc>
              </a:tr>
              <a:tr h="682288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Просветительские</a:t>
                      </a:r>
                      <a:r>
                        <a:rPr lang="ru-RU" baseline="0" dirty="0" smtClean="0"/>
                        <a:t> 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1 528 106</a:t>
                      </a:r>
                    </a:p>
                  </a:txBody>
                  <a:tcPr marL="9525" marR="9525" marT="9525" marB="0" anchor="b"/>
                </a:tc>
              </a:tr>
              <a:tr h="682288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Акции</a:t>
                      </a:r>
                      <a:r>
                        <a:rPr lang="ru-RU" baseline="0" dirty="0" smtClean="0"/>
                        <a:t> по раннему выявлению рака молочной железы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12 482 208</a:t>
                      </a:r>
                    </a:p>
                  </a:txBody>
                  <a:tcPr marL="9525" marR="9525" marT="9525" marB="0" anchor="b"/>
                </a:tc>
              </a:tr>
              <a:tr h="985528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Административные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smtClean="0"/>
                        <a:t>расходы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874 498</a:t>
                      </a:r>
                    </a:p>
                  </a:txBody>
                  <a:tcPr marL="9525" marR="9525" marT="9525" marB="0" anchor="b"/>
                </a:tc>
              </a:tr>
              <a:tr h="37904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ВСЕГО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20 812 961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2.png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044805" y="4889990"/>
            <a:ext cx="1687070" cy="28867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2288" y="944348"/>
            <a:ext cx="75985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Arial Black"/>
              </a:rPr>
              <a:t>Направление работы фонда</a:t>
            </a:r>
            <a:endParaRPr lang="en-US" sz="3600" dirty="0">
              <a:latin typeface="Arial Black"/>
            </a:endParaRPr>
          </a:p>
        </p:txBody>
      </p:sp>
      <p:pic>
        <p:nvPicPr>
          <p:cNvPr id="8" name="Picture 7" descr="FPR_logo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4038" y="197400"/>
            <a:ext cx="2000212" cy="739319"/>
          </a:xfrm>
          <a:prstGeom prst="rect">
            <a:avLst/>
          </a:prstGeom>
        </p:spPr>
      </p:pic>
      <p:grpSp>
        <p:nvGrpSpPr>
          <p:cNvPr id="22" name="Группа 59"/>
          <p:cNvGrpSpPr/>
          <p:nvPr/>
        </p:nvGrpSpPr>
        <p:grpSpPr>
          <a:xfrm>
            <a:off x="10677185" y="2654753"/>
            <a:ext cx="277996" cy="1015895"/>
            <a:chOff x="4504845" y="1663136"/>
            <a:chExt cx="134310" cy="490815"/>
          </a:xfrm>
        </p:grpSpPr>
        <p:cxnSp>
          <p:nvCxnSpPr>
            <p:cNvPr id="39" name="Прямая со стрелкой 60"/>
            <p:cNvCxnSpPr/>
            <p:nvPr/>
          </p:nvCxnSpPr>
          <p:spPr>
            <a:xfrm rot="5400000">
              <a:off x="4392000" y="1973951"/>
              <a:ext cx="360000" cy="0"/>
            </a:xfrm>
            <a:prstGeom prst="straightConnector1">
              <a:avLst/>
            </a:prstGeom>
            <a:ln w="6350">
              <a:solidFill>
                <a:srgbClr val="263A54"/>
              </a:solidFill>
              <a:prstDash val="sysDot"/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40" name="Группа 61"/>
            <p:cNvGrpSpPr>
              <a:grpSpLocks noChangeAspect="1"/>
            </p:cNvGrpSpPr>
            <p:nvPr/>
          </p:nvGrpSpPr>
          <p:grpSpPr>
            <a:xfrm>
              <a:off x="4504845" y="1663136"/>
              <a:ext cx="134310" cy="136119"/>
              <a:chOff x="841590" y="5098236"/>
              <a:chExt cx="627367" cy="635821"/>
            </a:xfrm>
          </p:grpSpPr>
          <p:sp>
            <p:nvSpPr>
              <p:cNvPr id="41" name="Овал 62"/>
              <p:cNvSpPr>
                <a:spLocks noChangeAspect="1"/>
              </p:cNvSpPr>
              <p:nvPr/>
            </p:nvSpPr>
            <p:spPr>
              <a:xfrm>
                <a:off x="887561" y="5140889"/>
                <a:ext cx="540000" cy="54138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17253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Tahoma"/>
                  <a:cs typeface="Tahoma"/>
                </a:endParaRPr>
              </a:p>
            </p:txBody>
          </p:sp>
          <p:sp>
            <p:nvSpPr>
              <p:cNvPr id="42" name="Кольцо 63"/>
              <p:cNvSpPr/>
              <p:nvPr/>
            </p:nvSpPr>
            <p:spPr>
              <a:xfrm>
                <a:off x="841590" y="5098236"/>
                <a:ext cx="627367" cy="635821"/>
              </a:xfrm>
              <a:prstGeom prst="donut">
                <a:avLst>
                  <a:gd name="adj" fmla="val 10366"/>
                </a:avLst>
              </a:prstGeom>
              <a:solidFill>
                <a:srgbClr val="1725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  <a:latin typeface="Tahoma"/>
                  <a:cs typeface="Tahoma"/>
                </a:endParaRPr>
              </a:p>
            </p:txBody>
          </p:sp>
        </p:grpSp>
      </p:grpSp>
      <p:cxnSp>
        <p:nvCxnSpPr>
          <p:cNvPr id="31" name="Прямая со стрелкой 75"/>
          <p:cNvCxnSpPr/>
          <p:nvPr/>
        </p:nvCxnSpPr>
        <p:spPr>
          <a:xfrm rot="16200000" flipV="1">
            <a:off x="8466443" y="5952522"/>
            <a:ext cx="745132" cy="0"/>
          </a:xfrm>
          <a:prstGeom prst="straightConnector1">
            <a:avLst/>
          </a:prstGeom>
          <a:ln w="6350">
            <a:solidFill>
              <a:srgbClr val="263A54"/>
            </a:solidFill>
            <a:prstDash val="sysDot"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2" name="Кольцо 34"/>
          <p:cNvSpPr/>
          <p:nvPr/>
        </p:nvSpPr>
        <p:spPr>
          <a:xfrm flipV="1">
            <a:off x="7736381" y="3487694"/>
            <a:ext cx="2201258" cy="2229309"/>
          </a:xfrm>
          <a:prstGeom prst="donut">
            <a:avLst>
              <a:gd name="adj" fmla="val 9790"/>
            </a:avLst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50" name="Кольцо 38"/>
          <p:cNvSpPr/>
          <p:nvPr/>
        </p:nvSpPr>
        <p:spPr>
          <a:xfrm>
            <a:off x="9729236" y="3507582"/>
            <a:ext cx="2201258" cy="2229308"/>
          </a:xfrm>
          <a:prstGeom prst="donut">
            <a:avLst>
              <a:gd name="adj" fmla="val 9790"/>
            </a:avLst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Tahoma"/>
              <a:cs typeface="Tahoma"/>
            </a:endParaRPr>
          </a:p>
        </p:txBody>
      </p:sp>
      <p:grpSp>
        <p:nvGrpSpPr>
          <p:cNvPr id="32" name="Группа 76"/>
          <p:cNvGrpSpPr>
            <a:grpSpLocks noChangeAspect="1"/>
          </p:cNvGrpSpPr>
          <p:nvPr/>
        </p:nvGrpSpPr>
        <p:grpSpPr>
          <a:xfrm flipV="1">
            <a:off x="8700011" y="6314110"/>
            <a:ext cx="277996" cy="281741"/>
            <a:chOff x="841590" y="5098236"/>
            <a:chExt cx="627367" cy="635821"/>
          </a:xfrm>
        </p:grpSpPr>
        <p:sp>
          <p:nvSpPr>
            <p:cNvPr id="33" name="Овал 77"/>
            <p:cNvSpPr>
              <a:spLocks noChangeAspect="1"/>
            </p:cNvSpPr>
            <p:nvPr/>
          </p:nvSpPr>
          <p:spPr>
            <a:xfrm>
              <a:off x="887561" y="5140889"/>
              <a:ext cx="540000" cy="54138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59D0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ahoma"/>
                <a:cs typeface="Tahoma"/>
              </a:endParaRPr>
            </a:p>
          </p:txBody>
        </p:sp>
        <p:sp>
          <p:nvSpPr>
            <p:cNvPr id="34" name="Кольцо 78"/>
            <p:cNvSpPr/>
            <p:nvPr/>
          </p:nvSpPr>
          <p:spPr>
            <a:xfrm>
              <a:off x="841590" y="5098236"/>
              <a:ext cx="627367" cy="635821"/>
            </a:xfrm>
            <a:prstGeom prst="donut">
              <a:avLst>
                <a:gd name="adj" fmla="val 10366"/>
              </a:avLst>
            </a:prstGeom>
            <a:solidFill>
              <a:srgbClr val="3FB498"/>
            </a:solidFill>
            <a:ln>
              <a:solidFill>
                <a:srgbClr val="3FB49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Tahoma"/>
                <a:cs typeface="Tahoma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1921178" y="1987740"/>
            <a:ext cx="19187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800" dirty="0">
                <a:solidFill>
                  <a:srgbClr val="ED6A5B"/>
                </a:solidFill>
              </a:rPr>
              <a:t>Ранее </a:t>
            </a:r>
          </a:p>
          <a:p>
            <a:pPr lvl="0" algn="ctr"/>
            <a:r>
              <a:rPr lang="ru-RU" sz="1800" dirty="0">
                <a:solidFill>
                  <a:srgbClr val="ED6A5B"/>
                </a:solidFill>
              </a:rPr>
              <a:t>выявление рака</a:t>
            </a:r>
          </a:p>
        </p:txBody>
      </p:sp>
      <p:sp>
        <p:nvSpPr>
          <p:cNvPr id="67" name="Rectangle 66"/>
          <p:cNvSpPr/>
          <p:nvPr/>
        </p:nvSpPr>
        <p:spPr>
          <a:xfrm>
            <a:off x="3979612" y="6665198"/>
            <a:ext cx="17619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800" dirty="0">
                <a:solidFill>
                  <a:srgbClr val="56A8DD"/>
                </a:solidFill>
              </a:rPr>
              <a:t>Профилактика</a:t>
            </a:r>
          </a:p>
          <a:p>
            <a:pPr lvl="0" algn="ctr"/>
            <a:r>
              <a:rPr lang="ru-RU" sz="1800" dirty="0">
                <a:solidFill>
                  <a:srgbClr val="56A8DD"/>
                </a:solidFill>
              </a:rPr>
              <a:t> рака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035418" y="2001092"/>
            <a:ext cx="36153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800" dirty="0">
                <a:solidFill>
                  <a:srgbClr val="F59D0F"/>
                </a:solidFill>
              </a:rPr>
              <a:t>Поддержка профессионального </a:t>
            </a:r>
          </a:p>
          <a:p>
            <a:pPr lvl="0" algn="ctr"/>
            <a:r>
              <a:rPr lang="ru-RU" sz="1800" dirty="0">
                <a:solidFill>
                  <a:srgbClr val="F59D0F"/>
                </a:solidFill>
              </a:rPr>
              <a:t>образования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856933" y="6595851"/>
            <a:ext cx="3986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800" dirty="0">
                <a:solidFill>
                  <a:srgbClr val="3FB498"/>
                </a:solidFill>
              </a:rPr>
              <a:t>Информационно-просветительские </a:t>
            </a:r>
          </a:p>
          <a:p>
            <a:pPr lvl="0" algn="ctr"/>
            <a:r>
              <a:rPr lang="ru-RU" sz="1800" dirty="0">
                <a:solidFill>
                  <a:srgbClr val="3FB498"/>
                </a:solidFill>
              </a:rPr>
              <a:t>кампании</a:t>
            </a:r>
          </a:p>
        </p:txBody>
      </p:sp>
      <p:sp>
        <p:nvSpPr>
          <p:cNvPr id="70" name="Rectangle 69"/>
          <p:cNvSpPr/>
          <p:nvPr/>
        </p:nvSpPr>
        <p:spPr>
          <a:xfrm>
            <a:off x="10001183" y="1987740"/>
            <a:ext cx="1662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800" dirty="0">
                <a:solidFill>
                  <a:srgbClr val="172533"/>
                </a:solidFill>
              </a:rPr>
              <a:t>Издательская </a:t>
            </a:r>
          </a:p>
          <a:p>
            <a:pPr lvl="0" algn="ctr"/>
            <a:r>
              <a:rPr lang="ru-RU" sz="1800" dirty="0">
                <a:solidFill>
                  <a:srgbClr val="172533"/>
                </a:solidFill>
              </a:rPr>
              <a:t>деятельность</a:t>
            </a:r>
          </a:p>
        </p:txBody>
      </p:sp>
      <p:sp>
        <p:nvSpPr>
          <p:cNvPr id="63" name="Block Arc 62"/>
          <p:cNvSpPr/>
          <p:nvPr/>
        </p:nvSpPr>
        <p:spPr>
          <a:xfrm flipV="1">
            <a:off x="7708577" y="3503571"/>
            <a:ext cx="2256863" cy="2267997"/>
          </a:xfrm>
          <a:prstGeom prst="blockArc">
            <a:avLst>
              <a:gd name="adj1" fmla="val 10700987"/>
              <a:gd name="adj2" fmla="val 120338"/>
              <a:gd name="adj3" fmla="val 11982"/>
            </a:avLst>
          </a:prstGeom>
          <a:solidFill>
            <a:srgbClr val="3FB4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Block Arc 64"/>
          <p:cNvSpPr/>
          <p:nvPr/>
        </p:nvSpPr>
        <p:spPr>
          <a:xfrm>
            <a:off x="9706366" y="3463862"/>
            <a:ext cx="2256863" cy="2267997"/>
          </a:xfrm>
          <a:prstGeom prst="blockArc">
            <a:avLst>
              <a:gd name="adj1" fmla="val 10700987"/>
              <a:gd name="adj2" fmla="val 120338"/>
              <a:gd name="adj3" fmla="val 11982"/>
            </a:avLst>
          </a:prstGeom>
          <a:solidFill>
            <a:srgbClr val="1725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01757" y="4045766"/>
            <a:ext cx="1074504" cy="1063935"/>
          </a:xfrm>
          <a:prstGeom prst="rect">
            <a:avLst/>
          </a:prstGeom>
        </p:spPr>
      </p:pic>
      <p:cxnSp>
        <p:nvCxnSpPr>
          <p:cNvPr id="45" name="Прямая со стрелкой 45"/>
          <p:cNvCxnSpPr/>
          <p:nvPr/>
        </p:nvCxnSpPr>
        <p:spPr>
          <a:xfrm rot="5400000">
            <a:off x="6477313" y="3298082"/>
            <a:ext cx="745132" cy="0"/>
          </a:xfrm>
          <a:prstGeom prst="straightConnector1">
            <a:avLst/>
          </a:prstGeom>
          <a:ln w="6350">
            <a:solidFill>
              <a:srgbClr val="263A54"/>
            </a:solidFill>
            <a:prstDash val="sysDot"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Прямая со стрелкой 55"/>
          <p:cNvCxnSpPr/>
          <p:nvPr/>
        </p:nvCxnSpPr>
        <p:spPr>
          <a:xfrm rot="5400000">
            <a:off x="2509828" y="3316982"/>
            <a:ext cx="745133" cy="0"/>
          </a:xfrm>
          <a:prstGeom prst="straightConnector1">
            <a:avLst/>
          </a:prstGeom>
          <a:ln w="6350">
            <a:solidFill>
              <a:srgbClr val="263A54"/>
            </a:solidFill>
            <a:prstDash val="sysDot"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8" name="Кольцо 21"/>
          <p:cNvSpPr/>
          <p:nvPr/>
        </p:nvSpPr>
        <p:spPr>
          <a:xfrm>
            <a:off x="1784134" y="3496453"/>
            <a:ext cx="2201258" cy="2229308"/>
          </a:xfrm>
          <a:prstGeom prst="donut">
            <a:avLst>
              <a:gd name="adj" fmla="val 9790"/>
            </a:avLst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56" name="Кольцо 30"/>
          <p:cNvSpPr/>
          <p:nvPr/>
        </p:nvSpPr>
        <p:spPr>
          <a:xfrm>
            <a:off x="5746801" y="3475424"/>
            <a:ext cx="2201258" cy="2229308"/>
          </a:xfrm>
          <a:prstGeom prst="donut">
            <a:avLst>
              <a:gd name="adj" fmla="val 9790"/>
            </a:avLst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54" name="Кольцо 27"/>
          <p:cNvSpPr/>
          <p:nvPr/>
        </p:nvSpPr>
        <p:spPr>
          <a:xfrm flipV="1">
            <a:off x="3770147" y="3521350"/>
            <a:ext cx="2201258" cy="2229309"/>
          </a:xfrm>
          <a:prstGeom prst="donut">
            <a:avLst>
              <a:gd name="adj" fmla="val 9790"/>
            </a:avLst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Tahoma"/>
              <a:cs typeface="Tahoma"/>
            </a:endParaRPr>
          </a:p>
        </p:txBody>
      </p:sp>
      <p:grpSp>
        <p:nvGrpSpPr>
          <p:cNvPr id="46" name="Группа 46"/>
          <p:cNvGrpSpPr>
            <a:grpSpLocks noChangeAspect="1"/>
          </p:cNvGrpSpPr>
          <p:nvPr/>
        </p:nvGrpSpPr>
        <p:grpSpPr>
          <a:xfrm>
            <a:off x="6710881" y="2654753"/>
            <a:ext cx="277996" cy="281741"/>
            <a:chOff x="841590" y="5098236"/>
            <a:chExt cx="627367" cy="635821"/>
          </a:xfrm>
        </p:grpSpPr>
        <p:sp>
          <p:nvSpPr>
            <p:cNvPr id="47" name="Овал 47"/>
            <p:cNvSpPr>
              <a:spLocks noChangeAspect="1"/>
            </p:cNvSpPr>
            <p:nvPr/>
          </p:nvSpPr>
          <p:spPr>
            <a:xfrm>
              <a:off x="887561" y="5140889"/>
              <a:ext cx="540000" cy="54138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FB49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ahoma"/>
                <a:cs typeface="Tahoma"/>
              </a:endParaRPr>
            </a:p>
          </p:txBody>
        </p:sp>
        <p:sp>
          <p:nvSpPr>
            <p:cNvPr id="48" name="Кольцо 48"/>
            <p:cNvSpPr/>
            <p:nvPr/>
          </p:nvSpPr>
          <p:spPr>
            <a:xfrm>
              <a:off x="841590" y="5098236"/>
              <a:ext cx="627367" cy="635821"/>
            </a:xfrm>
            <a:prstGeom prst="donut">
              <a:avLst>
                <a:gd name="adj" fmla="val 10366"/>
              </a:avLst>
            </a:prstGeom>
            <a:solidFill>
              <a:srgbClr val="F59D0F"/>
            </a:solidFill>
            <a:ln>
              <a:solidFill>
                <a:srgbClr val="F59D0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Tahoma"/>
                <a:cs typeface="Tahoma"/>
              </a:endParaRPr>
            </a:p>
          </p:txBody>
        </p:sp>
      </p:grpSp>
      <p:grpSp>
        <p:nvGrpSpPr>
          <p:cNvPr id="20" name="Группа 56"/>
          <p:cNvGrpSpPr>
            <a:grpSpLocks noChangeAspect="1"/>
          </p:cNvGrpSpPr>
          <p:nvPr/>
        </p:nvGrpSpPr>
        <p:grpSpPr>
          <a:xfrm>
            <a:off x="2743396" y="2673652"/>
            <a:ext cx="277996" cy="281741"/>
            <a:chOff x="841590" y="5098236"/>
            <a:chExt cx="627367" cy="635821"/>
          </a:xfrm>
        </p:grpSpPr>
        <p:sp>
          <p:nvSpPr>
            <p:cNvPr id="43" name="Овал 57"/>
            <p:cNvSpPr>
              <a:spLocks noChangeAspect="1"/>
            </p:cNvSpPr>
            <p:nvPr/>
          </p:nvSpPr>
          <p:spPr>
            <a:xfrm>
              <a:off x="887561" y="5140889"/>
              <a:ext cx="540000" cy="54138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D6A5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ahoma"/>
                <a:cs typeface="Tahoma"/>
              </a:endParaRPr>
            </a:p>
          </p:txBody>
        </p:sp>
        <p:sp>
          <p:nvSpPr>
            <p:cNvPr id="44" name="Кольцо 58"/>
            <p:cNvSpPr/>
            <p:nvPr/>
          </p:nvSpPr>
          <p:spPr>
            <a:xfrm>
              <a:off x="841590" y="5098236"/>
              <a:ext cx="627367" cy="635821"/>
            </a:xfrm>
            <a:prstGeom prst="donut">
              <a:avLst>
                <a:gd name="adj" fmla="val 10366"/>
              </a:avLst>
            </a:prstGeom>
            <a:solidFill>
              <a:srgbClr val="ED6A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Tahoma"/>
                <a:cs typeface="Tahoma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726287" y="5598856"/>
            <a:ext cx="277996" cy="1015895"/>
            <a:chOff x="4552985" y="5370922"/>
            <a:chExt cx="277996" cy="1015895"/>
          </a:xfrm>
        </p:grpSpPr>
        <p:cxnSp>
          <p:nvCxnSpPr>
            <p:cNvPr id="35" name="Прямая со стрелкой 65"/>
            <p:cNvCxnSpPr/>
            <p:nvPr/>
          </p:nvCxnSpPr>
          <p:spPr>
            <a:xfrm rot="16200000" flipV="1">
              <a:off x="4319417" y="5743488"/>
              <a:ext cx="745132" cy="0"/>
            </a:xfrm>
            <a:prstGeom prst="straightConnector1">
              <a:avLst/>
            </a:prstGeom>
            <a:ln w="6350">
              <a:solidFill>
                <a:srgbClr val="263A54"/>
              </a:solidFill>
              <a:prstDash val="sysDot"/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36" name="Группа 66"/>
            <p:cNvGrpSpPr>
              <a:grpSpLocks noChangeAspect="1"/>
            </p:cNvGrpSpPr>
            <p:nvPr/>
          </p:nvGrpSpPr>
          <p:grpSpPr>
            <a:xfrm flipV="1">
              <a:off x="4552985" y="6105076"/>
              <a:ext cx="277996" cy="281741"/>
              <a:chOff x="841590" y="5098236"/>
              <a:chExt cx="627367" cy="635821"/>
            </a:xfrm>
          </p:grpSpPr>
          <p:sp>
            <p:nvSpPr>
              <p:cNvPr id="37" name="Овал 67"/>
              <p:cNvSpPr>
                <a:spLocks noChangeAspect="1"/>
              </p:cNvSpPr>
              <p:nvPr/>
            </p:nvSpPr>
            <p:spPr>
              <a:xfrm>
                <a:off x="887561" y="5140889"/>
                <a:ext cx="540000" cy="54138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56A8D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Tahoma"/>
                  <a:cs typeface="Tahoma"/>
                </a:endParaRPr>
              </a:p>
            </p:txBody>
          </p:sp>
          <p:sp>
            <p:nvSpPr>
              <p:cNvPr id="38" name="Кольцо 68"/>
              <p:cNvSpPr/>
              <p:nvPr/>
            </p:nvSpPr>
            <p:spPr>
              <a:xfrm>
                <a:off x="841590" y="5098236"/>
                <a:ext cx="627367" cy="635821"/>
              </a:xfrm>
              <a:prstGeom prst="donut">
                <a:avLst>
                  <a:gd name="adj" fmla="val 10366"/>
                </a:avLst>
              </a:prstGeom>
              <a:solidFill>
                <a:srgbClr val="56A8D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  <a:latin typeface="Tahoma"/>
                  <a:cs typeface="Tahoma"/>
                </a:endParaRPr>
              </a:p>
            </p:txBody>
          </p:sp>
        </p:grpSp>
      </p:grpSp>
      <p:sp>
        <p:nvSpPr>
          <p:cNvPr id="3" name="Block Arc 2"/>
          <p:cNvSpPr/>
          <p:nvPr/>
        </p:nvSpPr>
        <p:spPr>
          <a:xfrm>
            <a:off x="1752772" y="3457765"/>
            <a:ext cx="2256863" cy="2267997"/>
          </a:xfrm>
          <a:prstGeom prst="blockArc">
            <a:avLst>
              <a:gd name="adj1" fmla="val 10700987"/>
              <a:gd name="adj2" fmla="val 120338"/>
              <a:gd name="adj3" fmla="val 11982"/>
            </a:avLst>
          </a:prstGeom>
          <a:solidFill>
            <a:srgbClr val="ED6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Block Arc 58"/>
          <p:cNvSpPr/>
          <p:nvPr/>
        </p:nvSpPr>
        <p:spPr>
          <a:xfrm flipV="1">
            <a:off x="3746292" y="3514416"/>
            <a:ext cx="2256863" cy="2267997"/>
          </a:xfrm>
          <a:prstGeom prst="blockArc">
            <a:avLst>
              <a:gd name="adj1" fmla="val 10700987"/>
              <a:gd name="adj2" fmla="val 120338"/>
              <a:gd name="adj3" fmla="val 11982"/>
            </a:avLst>
          </a:prstGeom>
          <a:solidFill>
            <a:srgbClr val="56A8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Block Arc 60"/>
          <p:cNvSpPr/>
          <p:nvPr/>
        </p:nvSpPr>
        <p:spPr>
          <a:xfrm>
            <a:off x="5727588" y="3458932"/>
            <a:ext cx="2256863" cy="2267997"/>
          </a:xfrm>
          <a:prstGeom prst="blockArc">
            <a:avLst>
              <a:gd name="adj1" fmla="val 10700987"/>
              <a:gd name="adj2" fmla="val 120338"/>
              <a:gd name="adj3" fmla="val 11982"/>
            </a:avLst>
          </a:prstGeom>
          <a:solidFill>
            <a:srgbClr val="F59D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34140" y="4076057"/>
            <a:ext cx="1062289" cy="1062289"/>
          </a:xfrm>
          <a:prstGeom prst="ellipse">
            <a:avLst/>
          </a:prstGeom>
          <a:ln w="57150" cmpd="sng">
            <a:solidFill>
              <a:srgbClr val="FFFFFF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34140" y="4067738"/>
            <a:ext cx="1080091" cy="10800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09833" y="4051788"/>
            <a:ext cx="1080091" cy="108009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42348" y="4039019"/>
            <a:ext cx="1080091" cy="108009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295941" y="4075868"/>
            <a:ext cx="1063509" cy="107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18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2288" y="944348"/>
            <a:ext cx="65055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Arial Black"/>
              </a:rPr>
              <a:t>Раннее выявление рака</a:t>
            </a:r>
            <a:endParaRPr lang="en-US" sz="3600" dirty="0">
              <a:latin typeface="Arial Black"/>
            </a:endParaRPr>
          </a:p>
        </p:txBody>
      </p:sp>
      <p:pic>
        <p:nvPicPr>
          <p:cNvPr id="3" name="Picture 2" descr="FPR_logo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4038" y="197400"/>
            <a:ext cx="2000212" cy="739319"/>
          </a:xfrm>
          <a:prstGeom prst="rect">
            <a:avLst/>
          </a:prstGeom>
        </p:spPr>
      </p:pic>
      <p:pic>
        <p:nvPicPr>
          <p:cNvPr id="4" name="Picture 3" descr="Untitled2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044805" y="4889990"/>
            <a:ext cx="1687070" cy="28867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3902" y="1473709"/>
            <a:ext cx="5246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Акции по раннему выявлению рака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613183" y="2101969"/>
            <a:ext cx="12489635" cy="5574896"/>
            <a:chOff x="613183" y="2101969"/>
            <a:chExt cx="12489635" cy="5574896"/>
          </a:xfrm>
        </p:grpSpPr>
        <p:sp>
          <p:nvSpPr>
            <p:cNvPr id="10" name="Rectangle 9"/>
            <p:cNvSpPr/>
            <p:nvPr/>
          </p:nvSpPr>
          <p:spPr>
            <a:xfrm>
              <a:off x="613183" y="4966332"/>
              <a:ext cx="4054744" cy="2685877"/>
            </a:xfrm>
            <a:prstGeom prst="rect">
              <a:avLst/>
            </a:prstGeom>
            <a:solidFill>
              <a:srgbClr val="ED6A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1800" dirty="0"/>
                <a:t>Начиная с 2011 года, Фонд организует акции в различных регионах РФ по раннему выявлению рака. В их рамках проводятся дни раннего выявления рака для здорового населения, семинары и конференции для врачей и обзорный доклад по выявленным проблемам. 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38735" y="2129161"/>
              <a:ext cx="4054744" cy="2685877"/>
            </a:xfrm>
            <a:prstGeom prst="rect">
              <a:avLst/>
            </a:prstGeom>
            <a:solidFill>
              <a:srgbClr val="F59D0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1800" dirty="0"/>
                <a:t>Неизменный партнер акций — косметический бренд </a:t>
              </a:r>
              <a:r>
                <a:rPr lang="en-US" sz="1800" dirty="0"/>
                <a:t>AVON</a:t>
              </a:r>
              <a:r>
                <a:rPr lang="ru-RU" sz="1800" dirty="0"/>
                <a:t>. Научно-клиническую поддержку акций оказывают сотрудники ФГБУ «НИИ Онкологии им. Н.Н.Петрова». 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048074" y="4990988"/>
              <a:ext cx="4054744" cy="2685877"/>
            </a:xfrm>
            <a:prstGeom prst="rect">
              <a:avLst/>
            </a:prstGeom>
            <a:solidFill>
              <a:srgbClr val="3FB49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1800" dirty="0"/>
                <a:t>Большая часть акций направлена на профилактику рака молочной железы, который занимает первое место в структуре заболеваемости и смертности от злокачественных новообразований у российских женщин. При этом прирост заболеваемости за последние 10 лет составил 34,8%. </a:t>
              </a:r>
            </a:p>
          </p:txBody>
        </p:sp>
        <p:pic>
          <p:nvPicPr>
            <p:cNvPr id="14" name="image31.jpg">
              <a:extLst>
                <a:ext uri="{FF2B5EF4-FFF2-40B4-BE49-F238E27FC236}">
                  <a16:creationId xmlns:a16="http://schemas.microsoft.com/office/drawing/2014/main" xmlns="" id="{F80B89EC-D5B0-496F-ACD9-B267FD71B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613183" y="2101969"/>
              <a:ext cx="4054741" cy="2703161"/>
            </a:xfrm>
            <a:prstGeom prst="rect">
              <a:avLst/>
            </a:prstGeom>
            <a:ln/>
          </p:spPr>
        </p:pic>
        <p:pic>
          <p:nvPicPr>
            <p:cNvPr id="18" name="image33.jpg">
              <a:extLst>
                <a:ext uri="{FF2B5EF4-FFF2-40B4-BE49-F238E27FC236}">
                  <a16:creationId xmlns:a16="http://schemas.microsoft.com/office/drawing/2014/main" xmlns="" id="{4B4808BF-D4B6-4AF3-8053-FC46E034E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4822023" y="4966332"/>
              <a:ext cx="4071456" cy="2685877"/>
            </a:xfrm>
            <a:prstGeom prst="rect">
              <a:avLst/>
            </a:prstGeom>
            <a:ln/>
          </p:spPr>
        </p:pic>
        <p:pic>
          <p:nvPicPr>
            <p:cNvPr id="19" name="image34.jpg">
              <a:extLst>
                <a:ext uri="{FF2B5EF4-FFF2-40B4-BE49-F238E27FC236}">
                  <a16:creationId xmlns:a16="http://schemas.microsoft.com/office/drawing/2014/main" xmlns="" id="{34C3A6F7-0A38-4B29-969F-3F7FF4EA3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9048074" y="2129161"/>
              <a:ext cx="4028815" cy="2685877"/>
            </a:xfrm>
            <a:prstGeom prst="rect">
              <a:avLst/>
            </a:prstGeom>
            <a:ln/>
          </p:spPr>
        </p:pic>
        <p:sp>
          <p:nvSpPr>
            <p:cNvPr id="21" name="Rectangle 20"/>
            <p:cNvSpPr/>
            <p:nvPr/>
          </p:nvSpPr>
          <p:spPr>
            <a:xfrm>
              <a:off x="4922295" y="2724735"/>
              <a:ext cx="914400" cy="3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 descr="Avon.png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4872159" y="2279552"/>
              <a:ext cx="1451700" cy="316532"/>
            </a:xfrm>
            <a:prstGeom prst="rect">
              <a:avLst/>
            </a:prstGeom>
          </p:spPr>
        </p:pic>
        <p:pic>
          <p:nvPicPr>
            <p:cNvPr id="25" name="Picture 24" descr="Petrov_Research_Institute_of_Oncology_Logo.png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373995" y="2145871"/>
              <a:ext cx="678579" cy="668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165232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PR_logo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4038" y="197400"/>
            <a:ext cx="2000212" cy="7393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4038" y="944348"/>
            <a:ext cx="8162586" cy="9971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dirty="0">
                <a:latin typeface="Arial Black"/>
              </a:rPr>
              <a:t>Акции по раннему выявлению </a:t>
            </a:r>
          </a:p>
          <a:p>
            <a:pPr>
              <a:lnSpc>
                <a:spcPct val="80000"/>
              </a:lnSpc>
            </a:pPr>
            <a:r>
              <a:rPr lang="ru-RU" sz="3600" dirty="0">
                <a:latin typeface="Arial Black"/>
              </a:rPr>
              <a:t>рака молочной железы  </a:t>
            </a:r>
            <a:endParaRPr lang="en-US" sz="3600" dirty="0">
              <a:latin typeface="Arial Black"/>
            </a:endParaRPr>
          </a:p>
        </p:txBody>
      </p:sp>
      <p:pic>
        <p:nvPicPr>
          <p:cNvPr id="39" name="Picture 38" descr="Untitled2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044805" y="4889990"/>
            <a:ext cx="1687070" cy="2886764"/>
          </a:xfrm>
          <a:prstGeom prst="rect">
            <a:avLst/>
          </a:prstGeom>
        </p:spPr>
      </p:pic>
      <p:grpSp>
        <p:nvGrpSpPr>
          <p:cNvPr id="38" name="Group 37"/>
          <p:cNvGrpSpPr>
            <a:grpSpLocks noChangeAspect="1"/>
          </p:cNvGrpSpPr>
          <p:nvPr/>
        </p:nvGrpSpPr>
        <p:grpSpPr>
          <a:xfrm>
            <a:off x="1944000" y="2674822"/>
            <a:ext cx="9828000" cy="5115292"/>
            <a:chOff x="377988" y="2667160"/>
            <a:chExt cx="11325888" cy="5894896"/>
          </a:xfrm>
        </p:grpSpPr>
        <p:pic>
          <p:nvPicPr>
            <p:cNvPr id="8" name="Picture 7" descr="RU89.jpg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377988" y="3200071"/>
              <a:ext cx="2407045" cy="2400595"/>
            </a:xfrm>
            <a:prstGeom prst="ellipse">
              <a:avLst/>
            </a:prstGeom>
          </p:spPr>
        </p:pic>
        <p:pic>
          <p:nvPicPr>
            <p:cNvPr id="9" name="Picture 8" descr="RU115.jpg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4766737" y="3214225"/>
              <a:ext cx="2403005" cy="2407047"/>
            </a:xfrm>
            <a:prstGeom prst="ellipse">
              <a:avLst/>
            </a:prstGeom>
          </p:spPr>
        </p:pic>
        <p:pic>
          <p:nvPicPr>
            <p:cNvPr id="10" name="Picture 9" descr="8e5d08086823ea2764fb236bb7244ffb.jpg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962531" y="5305848"/>
              <a:ext cx="2407046" cy="2407047"/>
            </a:xfrm>
            <a:prstGeom prst="ellipse">
              <a:avLst/>
            </a:prstGeom>
          </p:spPr>
        </p:pic>
        <p:pic>
          <p:nvPicPr>
            <p:cNvPr id="11" name="Picture 10" descr="RU1006.jpg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2565804" y="5299042"/>
              <a:ext cx="2407045" cy="2404151"/>
            </a:xfrm>
            <a:prstGeom prst="ellipse">
              <a:avLst/>
            </a:prstGeom>
          </p:spPr>
        </p:pic>
        <p:pic>
          <p:nvPicPr>
            <p:cNvPr id="12" name="Picture 11" descr="RU1108.jpg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9094487" y="3171762"/>
              <a:ext cx="2408389" cy="2407047"/>
            </a:xfrm>
            <a:prstGeom prst="ellipse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67477" y="2697781"/>
              <a:ext cx="2011477" cy="4540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263A54"/>
                  </a:solidFill>
                </a:rPr>
                <a:t>Ставрополь</a:t>
              </a:r>
              <a:endParaRPr lang="en-US" b="1" dirty="0">
                <a:solidFill>
                  <a:srgbClr val="263A54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93985" y="2733727"/>
              <a:ext cx="1748509" cy="4540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263A54"/>
                  </a:solidFill>
                </a:rPr>
                <a:t>Волгоград</a:t>
              </a:r>
              <a:endParaRPr lang="en-US" b="1" dirty="0">
                <a:solidFill>
                  <a:srgbClr val="263A54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737414" y="4784302"/>
              <a:ext cx="833325" cy="466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263A54"/>
                  </a:solidFill>
                </a:rPr>
                <a:t>Уфа</a:t>
              </a:r>
              <a:endParaRPr lang="en-US" b="1" dirty="0">
                <a:solidFill>
                  <a:srgbClr val="263A54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55858" y="4795523"/>
              <a:ext cx="1854642" cy="4540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263A54"/>
                  </a:solidFill>
                </a:rPr>
                <a:t>Ярославль</a:t>
              </a:r>
              <a:endParaRPr lang="en-US" b="1" dirty="0">
                <a:solidFill>
                  <a:srgbClr val="263A54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911181" y="2667160"/>
              <a:ext cx="2792695" cy="4540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263A54"/>
                  </a:solidFill>
                </a:rPr>
                <a:t>Южно-Сахалинск</a:t>
              </a:r>
              <a:endParaRPr lang="en-US" b="1" dirty="0">
                <a:solidFill>
                  <a:srgbClr val="263A54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77988" y="3200071"/>
              <a:ext cx="2407042" cy="2407046"/>
            </a:xfrm>
            <a:prstGeom prst="ellipse">
              <a:avLst/>
            </a:prstGeom>
            <a:solidFill>
              <a:srgbClr val="263A54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764718" y="3214226"/>
              <a:ext cx="2407042" cy="2407046"/>
            </a:xfrm>
            <a:prstGeom prst="ellipse">
              <a:avLst/>
            </a:prstGeom>
            <a:solidFill>
              <a:srgbClr val="56A8DD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9095833" y="3171763"/>
              <a:ext cx="2407042" cy="2407046"/>
            </a:xfrm>
            <a:prstGeom prst="ellipse">
              <a:avLst/>
            </a:prstGeom>
            <a:solidFill>
              <a:srgbClr val="3FB498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565804" y="5299672"/>
              <a:ext cx="2407042" cy="2407046"/>
            </a:xfrm>
            <a:prstGeom prst="ellipse">
              <a:avLst/>
            </a:prstGeom>
            <a:solidFill>
              <a:srgbClr val="F59D0F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962531" y="5305849"/>
              <a:ext cx="2407042" cy="2407046"/>
            </a:xfrm>
            <a:prstGeom prst="ellipse">
              <a:avLst/>
            </a:prstGeom>
            <a:solidFill>
              <a:srgbClr val="ED6A5B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50624" y="3976539"/>
              <a:ext cx="1659375" cy="1312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s-IS" sz="4400" dirty="0">
                  <a:solidFill>
                    <a:schemeClr val="bg1"/>
                  </a:solidFill>
                </a:rPr>
                <a:t>2132 </a:t>
              </a:r>
              <a:endParaRPr lang="ru-RU" sz="4400" dirty="0">
                <a:solidFill>
                  <a:schemeClr val="bg1"/>
                </a:solidFill>
              </a:endParaRPr>
            </a:p>
            <a:p>
              <a:pPr algn="ctr"/>
              <a:r>
                <a:rPr lang="is-IS" dirty="0">
                  <a:solidFill>
                    <a:schemeClr val="bg1"/>
                  </a:solidFill>
                </a:rPr>
                <a:t>принято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138552" y="3987257"/>
              <a:ext cx="1659375" cy="1312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s-IS" sz="4400" dirty="0">
                  <a:solidFill>
                    <a:srgbClr val="FFFFFF"/>
                  </a:solidFill>
                </a:rPr>
                <a:t>2087 </a:t>
              </a:r>
              <a:endParaRPr lang="ru-RU" sz="4400" dirty="0">
                <a:solidFill>
                  <a:srgbClr val="FFFFFF"/>
                </a:solidFill>
              </a:endParaRPr>
            </a:p>
            <a:p>
              <a:pPr algn="ctr"/>
              <a:r>
                <a:rPr lang="is-IS" dirty="0">
                  <a:solidFill>
                    <a:srgbClr val="FFFFFF"/>
                  </a:solidFill>
                </a:rPr>
                <a:t>принято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457523" y="3949981"/>
              <a:ext cx="1659375" cy="1312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s-IS" sz="4400" dirty="0">
                  <a:solidFill>
                    <a:srgbClr val="FFFFFF"/>
                  </a:solidFill>
                </a:rPr>
                <a:t>2016 </a:t>
              </a:r>
              <a:endParaRPr lang="ru-RU" sz="4400" dirty="0">
                <a:solidFill>
                  <a:srgbClr val="FFFFFF"/>
                </a:solidFill>
              </a:endParaRPr>
            </a:p>
            <a:p>
              <a:pPr algn="ctr"/>
              <a:r>
                <a:rPr lang="is-IS" dirty="0">
                  <a:solidFill>
                    <a:srgbClr val="FFFFFF"/>
                  </a:solidFill>
                </a:rPr>
                <a:t>принято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929204" y="6080314"/>
              <a:ext cx="1659375" cy="1312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s-IS" sz="4400" dirty="0">
                  <a:solidFill>
                    <a:srgbClr val="FFFFFF"/>
                  </a:solidFill>
                </a:rPr>
                <a:t>1620</a:t>
              </a:r>
              <a:endParaRPr lang="ru-RU" sz="4400" dirty="0">
                <a:solidFill>
                  <a:srgbClr val="FFFFFF"/>
                </a:solidFill>
              </a:endParaRPr>
            </a:p>
            <a:p>
              <a:pPr algn="ctr"/>
              <a:r>
                <a:rPr lang="is-IS" dirty="0">
                  <a:solidFill>
                    <a:srgbClr val="FFFFFF"/>
                  </a:solidFill>
                </a:rPr>
                <a:t> принято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340102" y="5994548"/>
              <a:ext cx="1659375" cy="13832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s-IS" sz="4400" dirty="0">
                  <a:solidFill>
                    <a:srgbClr val="FFFFFF"/>
                  </a:solidFill>
                </a:rPr>
                <a:t>1663</a:t>
              </a:r>
              <a:r>
                <a:rPr lang="is-IS" sz="4800" dirty="0">
                  <a:solidFill>
                    <a:srgbClr val="FFFFFF"/>
                  </a:solidFill>
                </a:rPr>
                <a:t> </a:t>
              </a:r>
              <a:endParaRPr lang="ru-RU" sz="4800" dirty="0">
                <a:solidFill>
                  <a:srgbClr val="FFFFFF"/>
                </a:solidFill>
              </a:endParaRPr>
            </a:p>
            <a:p>
              <a:pPr algn="ctr"/>
              <a:r>
                <a:rPr lang="is-IS" dirty="0">
                  <a:solidFill>
                    <a:srgbClr val="FFFFFF"/>
                  </a:solidFill>
                </a:rPr>
                <a:t>принято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1155923" y="5220097"/>
              <a:ext cx="815186" cy="815186"/>
            </a:xfrm>
            <a:prstGeom prst="ellipse">
              <a:avLst/>
            </a:prstGeom>
            <a:solidFill>
              <a:srgbClr val="ED6A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/>
                <a:t>57</a:t>
              </a:r>
              <a:endParaRPr lang="en-US" sz="2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5740" y="6051993"/>
              <a:ext cx="1821997" cy="461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dirty="0">
                  <a:solidFill>
                    <a:srgbClr val="ED6A5B"/>
                  </a:solidFill>
                </a:rPr>
                <a:t>подозрений</a:t>
              </a:r>
              <a:endParaRPr lang="en-US" sz="2000" dirty="0">
                <a:solidFill>
                  <a:srgbClr val="ED6A5B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5559024" y="5253517"/>
              <a:ext cx="815186" cy="815186"/>
            </a:xfrm>
            <a:prstGeom prst="ellipse">
              <a:avLst/>
            </a:prstGeom>
            <a:solidFill>
              <a:srgbClr val="ED6A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/>
                <a:t>45</a:t>
              </a:r>
              <a:endParaRPr lang="en-US" sz="2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33899" y="6126575"/>
              <a:ext cx="1821997" cy="461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dirty="0">
                  <a:solidFill>
                    <a:srgbClr val="ED6A5B"/>
                  </a:solidFill>
                </a:rPr>
                <a:t>подозрений</a:t>
              </a:r>
              <a:endParaRPr lang="en-US" sz="2000" dirty="0">
                <a:solidFill>
                  <a:srgbClr val="ED6A5B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510195" y="6045574"/>
              <a:ext cx="1821997" cy="461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dirty="0">
                  <a:solidFill>
                    <a:srgbClr val="ED6A5B"/>
                  </a:solidFill>
                </a:rPr>
                <a:t>подозрений</a:t>
              </a:r>
              <a:endParaRPr lang="en-US" sz="2000" dirty="0">
                <a:solidFill>
                  <a:srgbClr val="ED6A5B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9899625" y="5213679"/>
              <a:ext cx="815186" cy="815186"/>
            </a:xfrm>
            <a:prstGeom prst="ellipse">
              <a:avLst/>
            </a:prstGeom>
            <a:solidFill>
              <a:srgbClr val="ED6A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/>
                <a:t>19</a:t>
              </a:r>
              <a:endParaRPr lang="en-US" sz="2000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3335974" y="7329020"/>
              <a:ext cx="815186" cy="815186"/>
            </a:xfrm>
            <a:prstGeom prst="ellipse">
              <a:avLst/>
            </a:prstGeom>
            <a:solidFill>
              <a:srgbClr val="ED6A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/>
                <a:t>24</a:t>
              </a:r>
              <a:endParaRPr lang="en-US" sz="2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839146" y="8100967"/>
              <a:ext cx="1816946" cy="461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dirty="0">
                  <a:solidFill>
                    <a:srgbClr val="ED6A5B"/>
                  </a:solidFill>
                </a:rPr>
                <a:t>подозрения</a:t>
              </a:r>
              <a:endParaRPr lang="en-US" sz="2000" dirty="0">
                <a:solidFill>
                  <a:srgbClr val="ED6A5B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7762997" y="7329020"/>
              <a:ext cx="815186" cy="815186"/>
            </a:xfrm>
            <a:prstGeom prst="ellipse">
              <a:avLst/>
            </a:prstGeom>
            <a:solidFill>
              <a:srgbClr val="ED6A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/>
                <a:t>26</a:t>
              </a:r>
              <a:endParaRPr lang="en-US" sz="20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342638" y="8088809"/>
              <a:ext cx="1821997" cy="461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dirty="0">
                  <a:solidFill>
                    <a:srgbClr val="ED6A5B"/>
                  </a:solidFill>
                </a:rPr>
                <a:t>подозрений</a:t>
              </a:r>
              <a:endParaRPr lang="en-US" sz="2000" dirty="0">
                <a:solidFill>
                  <a:srgbClr val="ED6A5B"/>
                </a:solidFill>
              </a:endParaRP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055651" y="3304192"/>
              <a:ext cx="994820" cy="99482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458263" y="3304193"/>
              <a:ext cx="994820" cy="994820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9803551" y="3266160"/>
              <a:ext cx="994820" cy="99482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276322" y="5392392"/>
              <a:ext cx="994820" cy="99482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7672524" y="5380983"/>
              <a:ext cx="994820" cy="994820"/>
            </a:xfrm>
            <a:prstGeom prst="rect">
              <a:avLst/>
            </a:prstGeom>
          </p:spPr>
        </p:pic>
      </p:grpSp>
      <p:pic>
        <p:nvPicPr>
          <p:cNvPr id="2" name="Picture 1" descr="1387088.jp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815842" y="133741"/>
            <a:ext cx="2770654" cy="18459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0971" y="1855740"/>
            <a:ext cx="13172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/>
              <a:t>В 2016 году благотворительные акции «Розовая ленточка в твоем городе» по раннему выявлению рака молочной железы проводились еще в пяти городах нашей страны. Врачи из команды Фонда профилактики рака обследовали 9518 женщин и выявили 171 подозрение на рак молочной железы.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369434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2288" y="944348"/>
            <a:ext cx="65055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Arial Black"/>
              </a:rPr>
              <a:t>Раннее выявление рака</a:t>
            </a:r>
            <a:endParaRPr lang="en-US" sz="3600" dirty="0">
              <a:latin typeface="Arial Black"/>
            </a:endParaRPr>
          </a:p>
        </p:txBody>
      </p:sp>
      <p:pic>
        <p:nvPicPr>
          <p:cNvPr id="3" name="Picture 2" descr="FPR_logo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4038" y="197400"/>
            <a:ext cx="2000212" cy="739319"/>
          </a:xfrm>
          <a:prstGeom prst="rect">
            <a:avLst/>
          </a:prstGeom>
        </p:spPr>
      </p:pic>
      <p:pic>
        <p:nvPicPr>
          <p:cNvPr id="4" name="Picture 3" descr="Untitled2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044805" y="4889990"/>
            <a:ext cx="1687070" cy="28867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3902" y="1473709"/>
            <a:ext cx="5246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Акции по раннему выявлению рака</a:t>
            </a:r>
            <a:endParaRPr lang="en-US" dirty="0"/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612637" y="2045614"/>
            <a:ext cx="12490726" cy="5548191"/>
            <a:chOff x="613183" y="2129159"/>
            <a:chExt cx="12489635" cy="5547706"/>
          </a:xfrm>
        </p:grpSpPr>
        <p:pic>
          <p:nvPicPr>
            <p:cNvPr id="6" name="Picture 5" descr="info_kr_vomen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9048073" y="2129159"/>
              <a:ext cx="4028815" cy="2703162"/>
            </a:xfrm>
            <a:prstGeom prst="rect">
              <a:avLst/>
            </a:prstGeom>
          </p:spPr>
        </p:pic>
        <p:pic>
          <p:nvPicPr>
            <p:cNvPr id="15" name="image30.jpg">
              <a:extLst>
                <a:ext uri="{FF2B5EF4-FFF2-40B4-BE49-F238E27FC236}">
                  <a16:creationId xmlns:a16="http://schemas.microsoft.com/office/drawing/2014/main" xmlns="" id="{0AE18C27-EE04-4F6F-8DD0-1FB20DE3C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613183" y="2129160"/>
              <a:ext cx="4054741" cy="2703161"/>
            </a:xfrm>
            <a:prstGeom prst="rect">
              <a:avLst/>
            </a:prstGeom>
            <a:ln/>
          </p:spPr>
        </p:pic>
        <p:sp>
          <p:nvSpPr>
            <p:cNvPr id="10" name="Rectangle 9"/>
            <p:cNvSpPr/>
            <p:nvPr/>
          </p:nvSpPr>
          <p:spPr>
            <a:xfrm>
              <a:off x="613183" y="4966332"/>
              <a:ext cx="4054744" cy="2685877"/>
            </a:xfrm>
            <a:prstGeom prst="rect">
              <a:avLst/>
            </a:prstGeom>
            <a:solidFill>
              <a:srgbClr val="56A8D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1800" dirty="0"/>
                <a:t>В акциях, организованных Фондом, участвовали более 38 000 женщин. В их рамках было </a:t>
              </a:r>
              <a:r>
                <a:rPr lang="ru-RU" sz="1800" dirty="0" smtClean="0"/>
                <a:t>выполнено </a:t>
              </a:r>
              <a:r>
                <a:rPr lang="ru-RU" sz="1800" dirty="0"/>
                <a:t>16 тысяч маммограмм и выявлено </a:t>
              </a:r>
              <a:r>
                <a:rPr lang="ru-RU" sz="1800" dirty="0" smtClean="0"/>
                <a:t>600 </a:t>
              </a:r>
              <a:r>
                <a:rPr lang="ru-RU" sz="1800" dirty="0"/>
                <a:t>подозрений на рак молочной железы. 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38735" y="2129161"/>
              <a:ext cx="4054744" cy="2685877"/>
            </a:xfrm>
            <a:prstGeom prst="rect">
              <a:avLst/>
            </a:prstGeom>
            <a:solidFill>
              <a:srgbClr val="3FB49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1800" dirty="0"/>
                <a:t>Фонд также проводил акции по профилактике рака шейки матки в Санкт-Петербурге и низкодозному КТ-скринингу рака легкого в Самаре и Ханты-Мансийске.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048074" y="4990988"/>
              <a:ext cx="4054744" cy="2685877"/>
            </a:xfrm>
            <a:prstGeom prst="rect">
              <a:avLst/>
            </a:prstGeom>
            <a:solidFill>
              <a:srgbClr val="ED6A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1600" dirty="0"/>
                <a:t>Важно отметить, что Фонд разработал специальное программное обеспечение на базе 1С. С его помощью сразу после проведения акции удается получить подробную статистику и не потерять ни одного пациента с выявленным подозрением на рак. Каждая из 171 пациенток с подозрительными результатами обследований была направлена на дальнейшую диагностику. </a:t>
              </a:r>
            </a:p>
          </p:txBody>
        </p:sp>
        <p:pic>
          <p:nvPicPr>
            <p:cNvPr id="16" name="image24.jpg">
              <a:extLst>
                <a:ext uri="{FF2B5EF4-FFF2-40B4-BE49-F238E27FC236}">
                  <a16:creationId xmlns:a16="http://schemas.microsoft.com/office/drawing/2014/main" xmlns="" id="{9BF70DB3-31A9-4753-A3E4-872D2CD9D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4838738" y="4966446"/>
              <a:ext cx="4054741" cy="2703161"/>
            </a:xfrm>
            <a:prstGeom prst="rect">
              <a:avLst/>
            </a:prstGeom>
            <a:ln/>
          </p:spPr>
        </p:pic>
      </p:grpSp>
      <p:sp>
        <p:nvSpPr>
          <p:cNvPr id="22" name="Rectangle 21"/>
          <p:cNvSpPr/>
          <p:nvPr/>
        </p:nvSpPr>
        <p:spPr>
          <a:xfrm>
            <a:off x="679485" y="5348204"/>
            <a:ext cx="914400" cy="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922295" y="2641185"/>
            <a:ext cx="914400" cy="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7147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PR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4038" y="197400"/>
            <a:ext cx="2000212" cy="7393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4038" y="944348"/>
            <a:ext cx="48874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 Black"/>
              </a:rPr>
              <a:t>SCREEN</a:t>
            </a:r>
            <a:r>
              <a:rPr lang="ru-RU" sz="3600" dirty="0">
                <a:latin typeface="Arial Black"/>
              </a:rPr>
              <a:t> запущен!</a:t>
            </a:r>
            <a:endParaRPr lang="en-US" sz="3600" dirty="0">
              <a:latin typeface="Arial Black"/>
            </a:endParaRPr>
          </a:p>
        </p:txBody>
      </p:sp>
      <p:pic>
        <p:nvPicPr>
          <p:cNvPr id="39" name="Picture 38" descr="Untitled2.png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044805" y="4889990"/>
            <a:ext cx="1687070" cy="2886764"/>
          </a:xfrm>
          <a:prstGeom prst="rect">
            <a:avLst/>
          </a:prstGeom>
        </p:spPr>
      </p:pic>
      <p:pic>
        <p:nvPicPr>
          <p:cNvPr id="6" name="Picture 5" descr="Screen_Logo.ep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962340" y="197400"/>
            <a:ext cx="1506667" cy="75599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819343" y="2116331"/>
            <a:ext cx="4095080" cy="2465204"/>
          </a:xfrm>
          <a:prstGeom prst="rect">
            <a:avLst/>
          </a:prstGeom>
          <a:solidFill>
            <a:srgbClr val="3FB4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800" dirty="0"/>
              <a:t>В состоявшейся в Москве пресс -конференции, посвященной запуску системы,</a:t>
            </a:r>
            <a:r>
              <a:rPr lang="en-US" sz="1800" dirty="0"/>
              <a:t> </a:t>
            </a:r>
            <a:r>
              <a:rPr lang="ru-RU" sz="1800" dirty="0"/>
              <a:t>приняло участие более 30 изданий.</a:t>
            </a:r>
            <a:endParaRPr lang="en-US" sz="1800" dirty="0"/>
          </a:p>
        </p:txBody>
      </p:sp>
      <p:pic>
        <p:nvPicPr>
          <p:cNvPr id="13" name="image28.jpg">
            <a:extLst>
              <a:ext uri="{FF2B5EF4-FFF2-40B4-BE49-F238E27FC236}">
                <a16:creationId xmlns:a16="http://schemas.microsoft.com/office/drawing/2014/main" xmlns="" id="{C5DB1F24-0F30-4BDC-867E-33D662234412}"/>
              </a:ext>
            </a:extLst>
          </p:cNvPr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819343" y="4691236"/>
            <a:ext cx="4080452" cy="2465204"/>
          </a:xfrm>
          <a:prstGeom prst="rect">
            <a:avLst/>
          </a:prstGeom>
          <a:ln/>
        </p:spPr>
      </p:pic>
      <p:pic>
        <p:nvPicPr>
          <p:cNvPr id="14" name="image29.jpg">
            <a:extLst>
              <a:ext uri="{FF2B5EF4-FFF2-40B4-BE49-F238E27FC236}">
                <a16:creationId xmlns:a16="http://schemas.microsoft.com/office/drawing/2014/main" xmlns="" id="{733A7607-4114-4942-9F4A-2D106CA35DF8}"/>
              </a:ext>
            </a:extLst>
          </p:cNvPr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026744" y="2116331"/>
            <a:ext cx="4095080" cy="2465203"/>
          </a:xfrm>
          <a:prstGeom prst="rect">
            <a:avLst/>
          </a:prstGeom>
          <a:ln/>
        </p:spPr>
      </p:pic>
      <p:sp>
        <p:nvSpPr>
          <p:cNvPr id="16" name="Rectangle 15"/>
          <p:cNvSpPr/>
          <p:nvPr/>
        </p:nvSpPr>
        <p:spPr>
          <a:xfrm>
            <a:off x="9026744" y="4691236"/>
            <a:ext cx="4095080" cy="2465204"/>
          </a:xfrm>
          <a:prstGeom prst="rect">
            <a:avLst/>
          </a:prstGeom>
          <a:solidFill>
            <a:srgbClr val="ED6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800" dirty="0"/>
              <a:t>Только за первые три месяца работы сервиса тестирование прошло более </a:t>
            </a:r>
            <a:r>
              <a:rPr lang="en-US" sz="1800" dirty="0"/>
              <a:t>100 000</a:t>
            </a:r>
            <a:r>
              <a:rPr lang="ru-RU" sz="1800" dirty="0"/>
              <a:t> человек.</a:t>
            </a: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4879565" y="2740672"/>
            <a:ext cx="791273" cy="311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Без названия.pn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11574" y="2088923"/>
            <a:ext cx="4080452" cy="2492611"/>
          </a:xfrm>
          <a:prstGeom prst="rect">
            <a:avLst/>
          </a:prstGeom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611574" y="4673837"/>
            <a:ext cx="4095080" cy="2465204"/>
          </a:xfrm>
          <a:prstGeom prst="rect">
            <a:avLst/>
          </a:prstGeom>
          <a:solidFill>
            <a:srgbClr val="56A8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800" dirty="0"/>
              <a:t>В 2016 году система </a:t>
            </a:r>
            <a:r>
              <a:rPr lang="en-US" sz="1800" dirty="0"/>
              <a:t>SCREEN </a:t>
            </a:r>
            <a:r>
              <a:rPr lang="ru-RU" sz="1800" dirty="0"/>
              <a:t>была успешно введена в действие. Веб-версия </a:t>
            </a:r>
            <a:r>
              <a:rPr lang="en-US" sz="1800" dirty="0"/>
              <a:t>SCREEN </a:t>
            </a:r>
            <a:r>
              <a:rPr lang="ru-RU" sz="1800" dirty="0"/>
              <a:t>появилась на сайте </a:t>
            </a:r>
            <a:r>
              <a:rPr lang="en-US" sz="1800" dirty="0"/>
              <a:t>nenaprasno.ru.</a:t>
            </a:r>
            <a:endParaRPr lang="ru-RU" sz="1800" dirty="0"/>
          </a:p>
        </p:txBody>
      </p:sp>
      <p:sp>
        <p:nvSpPr>
          <p:cNvPr id="18" name="Rectangle 17"/>
          <p:cNvSpPr/>
          <p:nvPr/>
        </p:nvSpPr>
        <p:spPr>
          <a:xfrm>
            <a:off x="9110672" y="5407720"/>
            <a:ext cx="791273" cy="311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69733" y="5265823"/>
            <a:ext cx="791273" cy="311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4912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6184644" y="4455179"/>
            <a:ext cx="3592982" cy="1487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</a:rPr>
              <a:t>Автоматизация формирования индивидуальных обоснованных программ </a:t>
            </a:r>
            <a:r>
              <a:rPr lang="en-US" sz="1800" dirty="0">
                <a:solidFill>
                  <a:schemeClr val="tx1"/>
                </a:solidFill>
              </a:rPr>
              <a:t>check</a:t>
            </a:r>
            <a:r>
              <a:rPr lang="ru-RU" sz="1800" dirty="0">
                <a:solidFill>
                  <a:schemeClr val="tx1"/>
                </a:solidFill>
              </a:rPr>
              <a:t>-</a:t>
            </a:r>
            <a:r>
              <a:rPr lang="en-US" sz="1800" dirty="0">
                <a:solidFill>
                  <a:schemeClr val="tx1"/>
                </a:solidFill>
              </a:rPr>
              <a:t>up </a:t>
            </a:r>
            <a:r>
              <a:rPr lang="ru-RU" sz="1800" dirty="0">
                <a:solidFill>
                  <a:schemeClr val="tx1"/>
                </a:solidFill>
              </a:rPr>
              <a:t>во время консультации пациента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911942" y="3888254"/>
            <a:ext cx="3592982" cy="424767"/>
          </a:xfrm>
          <a:prstGeom prst="rect">
            <a:avLst/>
          </a:prstGeom>
          <a:solidFill>
            <a:srgbClr val="56A8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rgbClr val="FFFFFF"/>
                </a:solidFill>
              </a:rPr>
              <a:t>Система </a:t>
            </a:r>
            <a:r>
              <a:rPr lang="en-US" sz="1800" dirty="0">
                <a:solidFill>
                  <a:srgbClr val="FFFFFF"/>
                </a:solidFill>
              </a:rPr>
              <a:t>SCREEN</a:t>
            </a:r>
            <a:r>
              <a:rPr lang="ru-RU" sz="1800" dirty="0">
                <a:solidFill>
                  <a:srgbClr val="FFFFFF"/>
                </a:solidFill>
              </a:rPr>
              <a:t> - пациентам: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84644" y="3898108"/>
            <a:ext cx="3592982" cy="424767"/>
          </a:xfrm>
          <a:prstGeom prst="rect">
            <a:avLst/>
          </a:prstGeom>
          <a:solidFill>
            <a:srgbClr val="ED6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bg1"/>
                </a:solidFill>
              </a:rPr>
              <a:t>Система </a:t>
            </a:r>
            <a:r>
              <a:rPr lang="en-US" sz="1800" dirty="0">
                <a:solidFill>
                  <a:schemeClr val="bg1"/>
                </a:solidFill>
              </a:rPr>
              <a:t>SCREEN - </a:t>
            </a:r>
            <a:r>
              <a:rPr lang="ru-RU" sz="1800" dirty="0">
                <a:solidFill>
                  <a:schemeClr val="bg1"/>
                </a:solidFill>
              </a:rPr>
              <a:t>клиникам: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9455" y="6605701"/>
            <a:ext cx="5099647" cy="9691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91261" y="6612409"/>
            <a:ext cx="4613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Собрать данные для проведения эпидемиологических исследований среди россиян</a:t>
            </a:r>
            <a:endParaRPr lang="en-US" sz="1800" dirty="0"/>
          </a:p>
        </p:txBody>
      </p:sp>
      <p:sp>
        <p:nvSpPr>
          <p:cNvPr id="15" name="Rectangle 14"/>
          <p:cNvSpPr/>
          <p:nvPr/>
        </p:nvSpPr>
        <p:spPr>
          <a:xfrm>
            <a:off x="5810953" y="6623138"/>
            <a:ext cx="36000" cy="935033"/>
          </a:xfrm>
          <a:prstGeom prst="rect">
            <a:avLst/>
          </a:prstGeom>
          <a:solidFill>
            <a:srgbClr val="56A8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2288" y="944348"/>
            <a:ext cx="46755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Arial Black"/>
              </a:rPr>
              <a:t>Система </a:t>
            </a:r>
            <a:r>
              <a:rPr lang="en-US" sz="3600" dirty="0">
                <a:latin typeface="Arial Black"/>
              </a:rPr>
              <a:t>SCREEN</a:t>
            </a:r>
          </a:p>
        </p:txBody>
      </p:sp>
      <p:pic>
        <p:nvPicPr>
          <p:cNvPr id="3" name="Picture 2" descr="FPR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4038" y="197400"/>
            <a:ext cx="2000212" cy="739319"/>
          </a:xfrm>
          <a:prstGeom prst="rect">
            <a:avLst/>
          </a:prstGeom>
        </p:spPr>
      </p:pic>
      <p:pic>
        <p:nvPicPr>
          <p:cNvPr id="4" name="Picture 3" descr="Untitled2.png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044805" y="4889990"/>
            <a:ext cx="1687070" cy="28867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3906" y="1566889"/>
            <a:ext cx="56519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/>
              <a:t>Система раннего выявления рака </a:t>
            </a:r>
            <a:r>
              <a:rPr lang="en-US" sz="1800" dirty="0">
                <a:solidFill>
                  <a:srgbClr val="56A8DD"/>
                </a:solidFill>
              </a:rPr>
              <a:t>SCREEN</a:t>
            </a:r>
            <a:r>
              <a:rPr lang="ru-RU" sz="1800" dirty="0"/>
              <a:t> </a:t>
            </a:r>
            <a:r>
              <a:rPr lang="mr-IN" sz="1800" dirty="0"/>
              <a:t>–</a:t>
            </a:r>
            <a:r>
              <a:rPr lang="ru-RU" sz="1800" dirty="0"/>
              <a:t> это простой онлайн-тест, который помогает определить индивидуальный риск развития наиболее распространенных злокачественных заболеваний.</a:t>
            </a:r>
            <a:endParaRPr lang="en-US" sz="1800" dirty="0"/>
          </a:p>
          <a:p>
            <a:pPr algn="just"/>
            <a:endParaRPr lang="en-US" sz="1800" dirty="0"/>
          </a:p>
          <a:p>
            <a:pPr algn="just"/>
            <a:r>
              <a:rPr lang="en-US" sz="2000" dirty="0">
                <a:solidFill>
                  <a:srgbClr val="56A8DD"/>
                </a:solidFill>
              </a:rPr>
              <a:t>SCREEN</a:t>
            </a:r>
            <a:r>
              <a:rPr lang="en-US" sz="2000" dirty="0"/>
              <a:t> </a:t>
            </a:r>
            <a:r>
              <a:rPr lang="ru-RU" sz="2000" dirty="0"/>
              <a:t>преследует две основные цели:</a:t>
            </a:r>
          </a:p>
        </p:txBody>
      </p:sp>
      <p:pic>
        <p:nvPicPr>
          <p:cNvPr id="6" name="Picture 5" descr="Screen_Logo.ep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962340" y="197400"/>
            <a:ext cx="1506667" cy="75599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9262" y="4421890"/>
            <a:ext cx="5621647" cy="988709"/>
            <a:chOff x="219262" y="4421890"/>
            <a:chExt cx="5621647" cy="988709"/>
          </a:xfrm>
        </p:grpSpPr>
        <p:sp>
          <p:nvSpPr>
            <p:cNvPr id="8" name="Rectangle 7"/>
            <p:cNvSpPr/>
            <p:nvPr/>
          </p:nvSpPr>
          <p:spPr>
            <a:xfrm>
              <a:off x="705262" y="4441419"/>
              <a:ext cx="5099647" cy="9691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just"/>
              <a:endParaRPr lang="ru-RU" sz="18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68007" y="4453122"/>
              <a:ext cx="463690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800" dirty="0"/>
                <a:t>Оценить показания конкретного пациента к диагностике и раннему выявлению рака основных локализаций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804909" y="4441419"/>
              <a:ext cx="36000" cy="935033"/>
            </a:xfrm>
            <a:prstGeom prst="rect">
              <a:avLst/>
            </a:prstGeom>
            <a:solidFill>
              <a:srgbClr val="56A8D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219262" y="4421890"/>
              <a:ext cx="971999" cy="971999"/>
            </a:xfrm>
            <a:prstGeom prst="ellipse">
              <a:avLst/>
            </a:prstGeom>
            <a:solidFill>
              <a:srgbClr val="56A8D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</p:grpSp>
      <p:sp>
        <p:nvSpPr>
          <p:cNvPr id="11" name="Oval 10"/>
          <p:cNvSpPr>
            <a:spLocks noChangeAspect="1"/>
          </p:cNvSpPr>
          <p:nvPr/>
        </p:nvSpPr>
        <p:spPr>
          <a:xfrm>
            <a:off x="254038" y="6586172"/>
            <a:ext cx="971999" cy="971999"/>
          </a:xfrm>
          <a:prstGeom prst="ellipse">
            <a:avLst/>
          </a:prstGeom>
          <a:solidFill>
            <a:srgbClr val="56A8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6" name="Rectangle 15"/>
          <p:cNvSpPr/>
          <p:nvPr/>
        </p:nvSpPr>
        <p:spPr>
          <a:xfrm rot="5400000">
            <a:off x="735661" y="2664731"/>
            <a:ext cx="45719" cy="935033"/>
          </a:xfrm>
          <a:prstGeom prst="rect">
            <a:avLst/>
          </a:prstGeom>
          <a:solidFill>
            <a:srgbClr val="56A8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149848" y="1537993"/>
            <a:ext cx="7319159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solidFill>
                  <a:srgbClr val="56A8DD"/>
                </a:solidFill>
              </a:rPr>
              <a:t>SCREEN</a:t>
            </a:r>
            <a:r>
              <a:rPr lang="en-US" sz="1800" dirty="0"/>
              <a:t> </a:t>
            </a:r>
            <a:r>
              <a:rPr lang="ru-RU" sz="1800" dirty="0"/>
              <a:t>получает подробные данные об истории болезни, наследственности пациента, записывает их в базу данных и дает обоснованные рекомендации по методам и периодичности выявления бессимптомного рака основных локализаций </a:t>
            </a:r>
            <a:r>
              <a:rPr lang="mr-IN" sz="1800" dirty="0"/>
              <a:t>–</a:t>
            </a:r>
            <a:r>
              <a:rPr lang="ru-RU" sz="1800" dirty="0"/>
              <a:t> рака молочной железы, рака шейки матки, рака легкого, рака толстой и прямой кишки, меланомы, рака желудка, рака простаты.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84644" y="6074775"/>
            <a:ext cx="3592982" cy="1487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rgbClr val="000000"/>
                </a:solidFill>
              </a:rPr>
              <a:t>Улучшение качества диагностики за счет меток высокого риска рака на электронной медицинской карте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912628" y="4452205"/>
            <a:ext cx="3592982" cy="1487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rgbClr val="000000"/>
                </a:solidFill>
              </a:rPr>
              <a:t>Составление научно обоснованного индивидуального календаря профилактических обследований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911942" y="6074775"/>
            <a:ext cx="3592982" cy="1487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800" dirty="0">
                <a:solidFill>
                  <a:srgbClr val="000000"/>
                </a:solidFill>
              </a:rPr>
              <a:t>Запись на обследования в клиники, проверенные Фондом</a:t>
            </a:r>
          </a:p>
          <a:p>
            <a:pPr lvl="0" algn="ctr"/>
            <a:r>
              <a:rPr lang="ru-RU" sz="1800" dirty="0">
                <a:solidFill>
                  <a:srgbClr val="000000"/>
                </a:solidFill>
              </a:rPr>
              <a:t>получение индивидуальных рекомендаций по образу жизни для снижения риска рака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84644" y="4416206"/>
            <a:ext cx="3592982" cy="35997"/>
          </a:xfrm>
          <a:prstGeom prst="rect">
            <a:avLst/>
          </a:prstGeom>
          <a:solidFill>
            <a:srgbClr val="ED6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184644" y="5862624"/>
            <a:ext cx="3592982" cy="35997"/>
          </a:xfrm>
          <a:prstGeom prst="rect">
            <a:avLst/>
          </a:prstGeom>
          <a:solidFill>
            <a:srgbClr val="ED6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184644" y="6074775"/>
            <a:ext cx="3592982" cy="35997"/>
          </a:xfrm>
          <a:prstGeom prst="rect">
            <a:avLst/>
          </a:prstGeom>
          <a:solidFill>
            <a:srgbClr val="ED6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184644" y="7513567"/>
            <a:ext cx="3592982" cy="35997"/>
          </a:xfrm>
          <a:prstGeom prst="rect">
            <a:avLst/>
          </a:prstGeom>
          <a:solidFill>
            <a:srgbClr val="ED6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910821" y="4411432"/>
            <a:ext cx="3592982" cy="35997"/>
          </a:xfrm>
          <a:prstGeom prst="rect">
            <a:avLst/>
          </a:prstGeom>
          <a:solidFill>
            <a:srgbClr val="56A8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912628" y="5875248"/>
            <a:ext cx="3592982" cy="35997"/>
          </a:xfrm>
          <a:prstGeom prst="rect">
            <a:avLst/>
          </a:prstGeom>
          <a:solidFill>
            <a:srgbClr val="56A8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912628" y="6074775"/>
            <a:ext cx="3592982" cy="35997"/>
          </a:xfrm>
          <a:prstGeom prst="rect">
            <a:avLst/>
          </a:prstGeom>
          <a:solidFill>
            <a:srgbClr val="56A8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912628" y="7508793"/>
            <a:ext cx="3592982" cy="35997"/>
          </a:xfrm>
          <a:prstGeom prst="rect">
            <a:avLst/>
          </a:prstGeom>
          <a:solidFill>
            <a:srgbClr val="56A8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29125" y="3279115"/>
            <a:ext cx="537500" cy="537500"/>
          </a:xfrm>
          <a:prstGeom prst="ellipse">
            <a:avLst/>
          </a:prstGeom>
          <a:ln w="28575" cmpd="sng">
            <a:solidFill>
              <a:srgbClr val="ED6A5B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346111" y="3298000"/>
            <a:ext cx="543104" cy="543104"/>
          </a:xfrm>
          <a:prstGeom prst="ellipse">
            <a:avLst/>
          </a:prstGeom>
          <a:ln w="28575" cmpd="sng">
            <a:solidFill>
              <a:srgbClr val="56A8DD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52800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PR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4038" y="197400"/>
            <a:ext cx="2000212" cy="7393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4038" y="944348"/>
            <a:ext cx="116433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 Black"/>
              </a:rPr>
              <a:t>SCREEN </a:t>
            </a:r>
            <a:r>
              <a:rPr lang="ru-RU" sz="3600" dirty="0">
                <a:latin typeface="Arial Black"/>
              </a:rPr>
              <a:t>на крупнейших опен</a:t>
            </a:r>
            <a:r>
              <a:rPr lang="en-US" sz="3600" dirty="0">
                <a:latin typeface="Arial Black"/>
              </a:rPr>
              <a:t>-</a:t>
            </a:r>
            <a:r>
              <a:rPr lang="ru-RU" sz="3600" dirty="0">
                <a:latin typeface="Arial Black"/>
              </a:rPr>
              <a:t>эйрах России</a:t>
            </a:r>
            <a:endParaRPr lang="en-US" sz="3600" dirty="0">
              <a:latin typeface="Arial Black"/>
            </a:endParaRPr>
          </a:p>
        </p:txBody>
      </p:sp>
      <p:pic>
        <p:nvPicPr>
          <p:cNvPr id="39" name="Picture 38" descr="Untitled2.png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044805" y="4889990"/>
            <a:ext cx="1687070" cy="2886764"/>
          </a:xfrm>
          <a:prstGeom prst="rect">
            <a:avLst/>
          </a:prstGeom>
        </p:spPr>
      </p:pic>
      <p:pic>
        <p:nvPicPr>
          <p:cNvPr id="6" name="Picture 5" descr="Screen_Logo.ep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962340" y="197400"/>
            <a:ext cx="1506667" cy="755997"/>
          </a:xfrm>
          <a:prstGeom prst="rect">
            <a:avLst/>
          </a:prstGeom>
        </p:spPr>
      </p:pic>
      <p:pic>
        <p:nvPicPr>
          <p:cNvPr id="5" name="Picture 4" descr="inx960x640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69989" y="2217397"/>
            <a:ext cx="3307494" cy="1955200"/>
          </a:xfrm>
          <a:prstGeom prst="rect">
            <a:avLst/>
          </a:prstGeom>
        </p:spPr>
      </p:pic>
      <p:pic>
        <p:nvPicPr>
          <p:cNvPr id="7" name="Picture 6" descr="maxresdefault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09777" y="2235255"/>
            <a:ext cx="3323532" cy="1937341"/>
          </a:xfrm>
          <a:prstGeom prst="rect">
            <a:avLst/>
          </a:prstGeom>
        </p:spPr>
      </p:pic>
      <p:pic>
        <p:nvPicPr>
          <p:cNvPr id="9" name="Picture 8" descr="cd1c44afe32d109d764768e609c7f1bb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220943" y="2235255"/>
            <a:ext cx="3323532" cy="1920849"/>
          </a:xfrm>
          <a:prstGeom prst="rect">
            <a:avLst/>
          </a:prstGeom>
        </p:spPr>
      </p:pic>
      <p:pic>
        <p:nvPicPr>
          <p:cNvPr id="10" name="Picture 9" descr="-SxB8Mg-SPU.jp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144884" y="5146555"/>
            <a:ext cx="3323532" cy="1945211"/>
          </a:xfrm>
          <a:prstGeom prst="rect">
            <a:avLst/>
          </a:prstGeom>
        </p:spPr>
      </p:pic>
      <p:pic>
        <p:nvPicPr>
          <p:cNvPr id="11" name="Picture 10" descr="maxresdefault-2.jpg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205258" y="5137976"/>
            <a:ext cx="3323531" cy="192080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69989" y="4156105"/>
            <a:ext cx="3307494" cy="691179"/>
          </a:xfrm>
          <a:prstGeom prst="rect">
            <a:avLst/>
          </a:prstGeom>
          <a:solidFill>
            <a:srgbClr val="263A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Geek-Picnic, </a:t>
            </a:r>
            <a:endParaRPr lang="ru-RU" sz="1800" dirty="0"/>
          </a:p>
          <a:p>
            <a:pPr algn="ctr"/>
            <a:r>
              <a:rPr lang="en-US" sz="1800" dirty="0"/>
              <a:t>Москва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209777" y="4156105"/>
            <a:ext cx="3323532" cy="676680"/>
          </a:xfrm>
          <a:prstGeom prst="rect">
            <a:avLst/>
          </a:prstGeom>
          <a:solidFill>
            <a:srgbClr val="56A8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Geek-Picnic, </a:t>
            </a:r>
            <a:endParaRPr lang="ru-RU" sz="1800" dirty="0"/>
          </a:p>
          <a:p>
            <a:pPr algn="ctr"/>
            <a:r>
              <a:rPr lang="ru-RU" sz="1800" dirty="0"/>
              <a:t>Санкт-Петербург</a:t>
            </a:r>
            <a:endParaRPr lang="en-US" sz="1800" dirty="0"/>
          </a:p>
        </p:txBody>
      </p:sp>
      <p:sp>
        <p:nvSpPr>
          <p:cNvPr id="20" name="Rectangle 19"/>
          <p:cNvSpPr/>
          <p:nvPr/>
        </p:nvSpPr>
        <p:spPr>
          <a:xfrm>
            <a:off x="9220943" y="4156104"/>
            <a:ext cx="3323532" cy="720000"/>
          </a:xfrm>
          <a:prstGeom prst="rect">
            <a:avLst/>
          </a:prstGeom>
          <a:solidFill>
            <a:srgbClr val="3FB4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Alfa Future People, </a:t>
            </a:r>
            <a:endParaRPr lang="ru-RU" sz="1800" dirty="0"/>
          </a:p>
          <a:p>
            <a:pPr algn="ctr"/>
            <a:r>
              <a:rPr lang="en-US" sz="1800" dirty="0"/>
              <a:t>Нижний Новгород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222479" y="2188445"/>
            <a:ext cx="3323532" cy="63302"/>
          </a:xfrm>
          <a:prstGeom prst="rect">
            <a:avLst/>
          </a:prstGeom>
          <a:solidFill>
            <a:srgbClr val="3FB4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144883" y="5089174"/>
            <a:ext cx="3323532" cy="63302"/>
          </a:xfrm>
          <a:prstGeom prst="rect">
            <a:avLst/>
          </a:prstGeom>
          <a:solidFill>
            <a:srgbClr val="F59D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205257" y="5089174"/>
            <a:ext cx="3323532" cy="63302"/>
          </a:xfrm>
          <a:prstGeom prst="rect">
            <a:avLst/>
          </a:prstGeom>
          <a:solidFill>
            <a:srgbClr val="ED6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144883" y="7091766"/>
            <a:ext cx="3323533" cy="703332"/>
          </a:xfrm>
          <a:prstGeom prst="rect">
            <a:avLst/>
          </a:prstGeom>
          <a:solidFill>
            <a:srgbClr val="F59D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Life-Picnic, </a:t>
            </a:r>
          </a:p>
          <a:p>
            <a:pPr algn="ctr"/>
            <a:r>
              <a:rPr lang="ru-RU" sz="1800" dirty="0"/>
              <a:t>Санкт-Петербург</a:t>
            </a:r>
            <a:endParaRPr lang="en-US" sz="1800" dirty="0"/>
          </a:p>
        </p:txBody>
      </p:sp>
      <p:sp>
        <p:nvSpPr>
          <p:cNvPr id="28" name="Rectangle 27"/>
          <p:cNvSpPr/>
          <p:nvPr/>
        </p:nvSpPr>
        <p:spPr>
          <a:xfrm>
            <a:off x="7205257" y="7058781"/>
            <a:ext cx="3323532" cy="721888"/>
          </a:xfrm>
          <a:prstGeom prst="rect">
            <a:avLst/>
          </a:prstGeom>
          <a:solidFill>
            <a:srgbClr val="ED6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Life-Picnic, </a:t>
            </a:r>
            <a:endParaRPr lang="ru-RU" sz="1800" dirty="0"/>
          </a:p>
          <a:p>
            <a:pPr algn="ctr"/>
            <a:r>
              <a:rPr lang="en-US" sz="1800" dirty="0"/>
              <a:t>Москва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209777" y="2184296"/>
            <a:ext cx="3312000" cy="63302"/>
          </a:xfrm>
          <a:prstGeom prst="rect">
            <a:avLst/>
          </a:prstGeom>
          <a:solidFill>
            <a:srgbClr val="56A8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97778" y="1440035"/>
            <a:ext cx="122466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Летом 2016 года Фонд профилактики рака принял участие в пяти крупных фестивалях, </a:t>
            </a:r>
          </a:p>
          <a:p>
            <a:r>
              <a:rPr lang="ru-RU" sz="2000" dirty="0"/>
              <a:t>посвященных технологиям и </a:t>
            </a:r>
            <a:r>
              <a:rPr lang="ru-RU" sz="2000" dirty="0" smtClean="0"/>
              <a:t>здоровью.</a:t>
            </a:r>
            <a:endParaRPr 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1169989" y="2173239"/>
            <a:ext cx="3307494" cy="63302"/>
          </a:xfrm>
          <a:prstGeom prst="rect">
            <a:avLst/>
          </a:prstGeom>
          <a:solidFill>
            <a:srgbClr val="263A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6017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PR_logo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4038" y="197400"/>
            <a:ext cx="2000212" cy="7393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4038" y="944348"/>
            <a:ext cx="116433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 Black"/>
              </a:rPr>
              <a:t>SCREEN </a:t>
            </a:r>
            <a:r>
              <a:rPr lang="ru-RU" sz="3600" dirty="0">
                <a:latin typeface="Arial Black"/>
              </a:rPr>
              <a:t>на крупнейших опен</a:t>
            </a:r>
            <a:r>
              <a:rPr lang="en-US" sz="3600" dirty="0">
                <a:latin typeface="Arial Black"/>
              </a:rPr>
              <a:t>-</a:t>
            </a:r>
            <a:r>
              <a:rPr lang="ru-RU" sz="3600" dirty="0">
                <a:latin typeface="Arial Black"/>
              </a:rPr>
              <a:t>эйрах России</a:t>
            </a:r>
            <a:endParaRPr lang="en-US" sz="3600" dirty="0">
              <a:latin typeface="Arial Black"/>
            </a:endParaRPr>
          </a:p>
        </p:txBody>
      </p:sp>
      <p:pic>
        <p:nvPicPr>
          <p:cNvPr id="39" name="Picture 38" descr="Untitled2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044805" y="4889990"/>
            <a:ext cx="1687070" cy="2886764"/>
          </a:xfrm>
          <a:prstGeom prst="rect">
            <a:avLst/>
          </a:prstGeom>
        </p:spPr>
      </p:pic>
      <p:pic>
        <p:nvPicPr>
          <p:cNvPr id="6" name="Picture 5" descr="Screen_Logo.eps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962340" y="197400"/>
            <a:ext cx="1506667" cy="75599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86922" y="2152706"/>
            <a:ext cx="12542156" cy="5010505"/>
            <a:chOff x="611990" y="2152706"/>
            <a:chExt cx="12542156" cy="5010505"/>
          </a:xfrm>
        </p:grpSpPr>
        <p:pic>
          <p:nvPicPr>
            <p:cNvPr id="22" name="image18.jpg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9064401" y="4733332"/>
              <a:ext cx="4089745" cy="2429879"/>
            </a:xfrm>
            <a:prstGeom prst="rect">
              <a:avLst/>
            </a:prstGeom>
            <a:ln/>
          </p:spPr>
        </p:pic>
        <p:pic>
          <p:nvPicPr>
            <p:cNvPr id="29" name="image25.jpg">
              <a:extLst>
                <a:ext uri="{FF2B5EF4-FFF2-40B4-BE49-F238E27FC236}">
                  <a16:creationId xmlns:a16="http://schemas.microsoft.com/office/drawing/2014/main" xmlns="" id="{9222B8EC-ED92-4DD6-8103-A3C59E8918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18557" y="4733332"/>
              <a:ext cx="4083178" cy="2429879"/>
            </a:xfrm>
            <a:prstGeom prst="rect">
              <a:avLst/>
            </a:prstGeom>
            <a:ln/>
          </p:spPr>
        </p:pic>
        <p:pic>
          <p:nvPicPr>
            <p:cNvPr id="30" name="image32.jpg">
              <a:extLst>
                <a:ext uri="{FF2B5EF4-FFF2-40B4-BE49-F238E27FC236}">
                  <a16:creationId xmlns:a16="http://schemas.microsoft.com/office/drawing/2014/main" xmlns="" id="{25CD556A-F581-4253-B67D-91768D5A70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4833572" y="2167673"/>
              <a:ext cx="4089745" cy="2429879"/>
            </a:xfrm>
            <a:prstGeom prst="rect">
              <a:avLst/>
            </a:prstGeom>
            <a:ln/>
          </p:spPr>
        </p:pic>
        <p:sp>
          <p:nvSpPr>
            <p:cNvPr id="32" name="Rectangle 31"/>
            <p:cNvSpPr/>
            <p:nvPr/>
          </p:nvSpPr>
          <p:spPr>
            <a:xfrm>
              <a:off x="611990" y="2174241"/>
              <a:ext cx="4089745" cy="2429879"/>
            </a:xfrm>
            <a:prstGeom prst="rect">
              <a:avLst/>
            </a:prstGeom>
            <a:solidFill>
              <a:srgbClr val="56A8D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1800" dirty="0"/>
                <a:t>Посетители фестивалей смогли пройти тест </a:t>
              </a:r>
              <a:r>
                <a:rPr lang="en-US" sz="1800" dirty="0"/>
                <a:t>SCREEN</a:t>
              </a:r>
              <a:r>
                <a:rPr lang="ru-RU" sz="1800" dirty="0"/>
                <a:t> на специальных инфоматах и прослушать лекции исполнительного директора Фонда Ильи Фоминцева о профилактике рака.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833573" y="4733332"/>
              <a:ext cx="4089745" cy="2429879"/>
            </a:xfrm>
            <a:prstGeom prst="rect">
              <a:avLst/>
            </a:prstGeom>
            <a:solidFill>
              <a:srgbClr val="3FB49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1800" dirty="0" smtClean="0"/>
                <a:t>200 </a:t>
              </a:r>
              <a:r>
                <a:rPr lang="en-US" sz="1800" dirty="0" smtClean="0"/>
                <a:t>000</a:t>
              </a:r>
              <a:r>
                <a:rPr lang="ru-RU" sz="1800" dirty="0" smtClean="0"/>
                <a:t> </a:t>
              </a:r>
              <a:r>
                <a:rPr lang="ru-RU" sz="1800" dirty="0"/>
                <a:t>человек получили возможность пройти тест </a:t>
              </a:r>
              <a:r>
                <a:rPr lang="en-US" sz="1800" dirty="0"/>
                <a:t>SCREEN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047689" y="2152706"/>
              <a:ext cx="4089745" cy="2429879"/>
            </a:xfrm>
            <a:prstGeom prst="rect">
              <a:avLst/>
            </a:prstGeom>
            <a:solidFill>
              <a:srgbClr val="ED6A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1800" dirty="0"/>
                <a:t>Каждый посетитель фестиваля получил возможность узнать свой собственный риск развития онкологических заболеваний и получить рекомендации по своевременной диагностике. 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164194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3910</TotalTime>
  <Words>1065</Words>
  <Application>Microsoft Office PowerPoint</Application>
  <PresentationFormat>Произвольный</PresentationFormat>
  <Paragraphs>147</Paragraphs>
  <Slides>15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Расходы </vt:lpstr>
    </vt:vector>
  </TitlesOfParts>
  <Company>ООО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Дмитрий</dc:creator>
  <cp:lastModifiedBy>serge_000</cp:lastModifiedBy>
  <cp:revision>144</cp:revision>
  <dcterms:created xsi:type="dcterms:W3CDTF">2018-07-11T16:34:23Z</dcterms:created>
  <dcterms:modified xsi:type="dcterms:W3CDTF">2018-09-21T14:45:18Z</dcterms:modified>
</cp:coreProperties>
</file>